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713" r:id="rId5"/>
    <p:sldId id="705" r:id="rId6"/>
    <p:sldId id="706" r:id="rId7"/>
    <p:sldId id="711" r:id="rId8"/>
    <p:sldId id="707" r:id="rId9"/>
    <p:sldId id="708" r:id="rId10"/>
    <p:sldId id="710" r:id="rId11"/>
    <p:sldId id="71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312F83-3EFD-71AF-E802-B075ED08A9A6}" name="Lindsey Unterberger" initials="LU" userId="S::lunterberger@sureco.com::04027bcb-6621-4a43-bf90-6967a86d04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EA6"/>
    <a:srgbClr val="103044"/>
    <a:srgbClr val="65DEE9"/>
    <a:srgbClr val="F0EBE8"/>
    <a:srgbClr val="E1CFFF"/>
    <a:srgbClr val="CFFFEB"/>
    <a:srgbClr val="FFA091"/>
    <a:srgbClr val="4EF1B8"/>
    <a:srgbClr val="011C34"/>
    <a:srgbClr val="FF4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28987-7C25-E64E-877E-4F50DE8918A0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2E16A-0BBB-FC48-807F-305BF623F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23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8933-37A6-4502-83AB-10112D2B38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00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04780-B9F5-BC45-448C-A8102BA4D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D0DEB-DA18-4E37-017C-4E46B210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E1A54-C65F-D958-4598-F73682DB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5D3D2-6AFC-6082-26D3-927D3CD2F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CE0A8-814A-7616-1CC4-49FAC416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8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AE5FC-C8C2-C5B2-8340-021026648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4AEA0-D2DC-DDA6-8AAF-243E2E37E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18D39-791B-DF9C-B0BD-05A18865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4E923-4720-C43B-5510-20F1537A2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02B92-3841-F277-A0BA-B51171536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2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89C3E3-A5D6-CB3F-C1AC-A82237E001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A11D42-3287-C16D-D4A3-D0D5F7049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A87D8-F8A7-3759-4671-7A7C04501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7DC0B-C577-C0C6-E9B6-E5A4D6297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CEBEE-BB73-B625-82AB-5DCA3841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5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A7BA6-1232-577F-C5EA-8A3D5DA6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5E011-2A0F-42D5-A97E-81C9C9BDA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A5D49-8EEB-6F41-F4E3-73A089D9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A00A5-F547-5535-975B-1656862C1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95437-3F42-DAC6-5678-31A75E89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4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3EA4D-9A2D-FE34-A6C9-4902DD405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538A9-93B7-E36D-8D8D-3D1973053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60E1B-CEAE-EB82-0B90-819AB716C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314B2-FDCD-54BD-B737-DEA369E5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914-D8C9-0558-6DDE-E9D5E4FE9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4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89200-AB5A-FB0C-42A0-AB12D464D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67EAF-E178-0D62-EC4B-36D92AB27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37A3E-1C0B-E049-1F58-9E4FFB7A6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9949A-5D33-6DB5-2B1A-214DB982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F1B21-265F-FBFE-441A-45D1B644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7FA90-1123-B285-D8A2-0191DF43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32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618B-72E5-5CD8-AA4F-2460243D3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13177-45B7-CAA0-5D45-1FB1F3CD4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9698F-31FC-8437-F8CC-7446444E4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937082-80F9-7EF5-B1A9-F6DB2C0B3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1B1EBC-77A5-4334-DDD3-91936783D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0A802A-2032-1D07-C3DF-803436FF8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6/1/23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0CF451-0767-6DA6-47B6-919E0FDD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EAAAC6-7940-E8D6-94BB-59D2C3D1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2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407B0-6252-1D8F-6D13-8C3A446D1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82D436-1763-668B-7FCF-2C64DB81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4CE239-A74E-39B7-A0D9-A0C29C1B8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9EC12-6088-92A1-097F-C20729A6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3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50438-23F7-D49F-1E6C-D25AB939F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6/1/23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A86C4-24DD-11A0-1E6B-611D05987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F6435-A733-B589-B0C9-1FB17B63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9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FBF0-029F-1E7D-3D85-8E9AD041A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E5534-4E09-F153-D480-F40241447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29E64-442A-A27F-6782-B8EF38569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721A4-9767-504A-95AF-73EBED5B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345D5-3A87-B426-B32F-424C7BD8F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2C6A7-0368-D9EC-287F-4303FD17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2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4376-1E4B-6DCA-721C-6D7F3091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F08975-5D13-240C-2835-1107D2826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6C172-E8ED-7BED-1684-BFF71D1C2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2364D-88E4-339C-4AB5-C4A981A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7595-564D-5347-8B26-7E1401065E1F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B982B-8552-DB75-ABBD-639F747A9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828C1-1C58-FA4A-3206-30180DFE0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1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7462DC-C368-B402-E5DD-320EF70F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186EA-805C-3C3B-2195-4C103703B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D09B1-EB6F-B7D1-E187-A7716358F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87595-564D-5347-8B26-7E1401065E1F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DCD80-31C4-43D0-0430-43EF44443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DB135-66CA-6B43-3ACF-C4E0B5DB5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AF5D-5CD9-9943-BA44-89384A8D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1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hyperlink" Target="https://www.hrdive.com/news/health-coverage-the-biggest-reason-for-staying-at-current-job-56-of-emplo/516588/" TargetMode="External"/><Relationship Id="rId4" Type="http://schemas.openxmlformats.org/officeDocument/2006/relationships/hyperlink" Target="https://www.kff.org/report-section/ehbs-2022-section-13-employer-practices-telehealth-provider-networks-and-coverage-for-mental-health-service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dol.gov/sites/dolgov/files/ebsa/about-ebsa/our-activities/resource-center/faqs/health-reimbursement-arrangements.pdf" TargetMode="External"/><Relationship Id="rId5" Type="http://schemas.openxmlformats.org/officeDocument/2006/relationships/hyperlink" Target="https://stratus.hr/resources/estimated-time-on-hr-procuring-benefit-plans-and-open-enrollment-administration-tasks" TargetMode="External"/><Relationship Id="rId4" Type="http://schemas.openxmlformats.org/officeDocument/2006/relationships/hyperlink" Target="https://www.milliman.com/-/media/milliman/pdfs/2023-articles/2-24-23_early-ichra-insights.ash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ww.sureco.com/calculate-your-savings-with-surecos-enrollment-platfor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sureco.com/kr-management-case-study" TargetMode="External"/><Relationship Id="rId5" Type="http://schemas.openxmlformats.org/officeDocument/2006/relationships/hyperlink" Target="https://krmanagement.com/" TargetMode="Externa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sureco.com/meetings/sc-/enrollment-platform-introduction?utm_campaign=HR%20COM%20DECK&amp;utm_source=email&amp;utm_content=HR%20COM%20DEC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590E5D-E4C6-930F-398D-B7A1F56AFE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30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E4BA4-ECD8-5C49-1ED6-9AD2BC436C8E}"/>
              </a:ext>
            </a:extLst>
          </p:cNvPr>
          <p:cNvSpPr txBox="1"/>
          <p:nvPr/>
        </p:nvSpPr>
        <p:spPr>
          <a:xfrm>
            <a:off x="685604" y="2354179"/>
            <a:ext cx="1050376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/>
              </a:rPr>
              <a:t>Why </a:t>
            </a:r>
            <a:r>
              <a:rPr lang="en-US" sz="4000" b="1" dirty="0">
                <a:solidFill>
                  <a:srgbClr val="459EA6"/>
                </a:solidFill>
                <a:latin typeface="Century Gothic"/>
              </a:rPr>
              <a:t>[company name] </a:t>
            </a:r>
            <a:endParaRPr lang="en-US" dirty="0">
              <a:solidFill>
                <a:srgbClr val="459EA6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Century Gothic"/>
              </a:rPr>
              <a:t>Should Make the Switch to an ICHRA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A0B5AD-9ADF-5233-D81D-B42B39A52DD6}"/>
              </a:ext>
            </a:extLst>
          </p:cNvPr>
          <p:cNvCxnSpPr/>
          <p:nvPr/>
        </p:nvCxnSpPr>
        <p:spPr>
          <a:xfrm>
            <a:off x="0" y="1275348"/>
            <a:ext cx="1076826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777024-2AD9-44E0-0AE9-73EBF36E5805}"/>
              </a:ext>
            </a:extLst>
          </p:cNvPr>
          <p:cNvSpPr txBox="1"/>
          <p:nvPr/>
        </p:nvSpPr>
        <p:spPr>
          <a:xfrm>
            <a:off x="672945" y="678721"/>
            <a:ext cx="376670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/>
              </a:rPr>
              <a:t>[your company logo]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59E014-CB77-8A77-4E90-E99F7B3C666D}"/>
              </a:ext>
            </a:extLst>
          </p:cNvPr>
          <p:cNvSpPr txBox="1"/>
          <p:nvPr/>
        </p:nvSpPr>
        <p:spPr>
          <a:xfrm>
            <a:off x="757491" y="3803461"/>
            <a:ext cx="848624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/>
              </a:rPr>
              <a:t>Better Health Benefits &amp; Cost Savings for Our Business &amp; Employees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Slide1.m4a">
            <a:hlinkClick r:id="" action="ppaction://media"/>
            <a:extLst>
              <a:ext uri="{FF2B5EF4-FFF2-40B4-BE49-F238E27FC236}">
                <a16:creationId xmlns:a16="http://schemas.microsoft.com/office/drawing/2014/main" id="{1FDAB0EB-77B3-45FA-20FF-4B53CA66F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2536" y="5126044"/>
            <a:ext cx="812800" cy="812800"/>
          </a:xfrm>
          <a:prstGeom prst="rect">
            <a:avLst/>
          </a:prstGeom>
        </p:spPr>
      </p:pic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89583B8-8090-405E-BC94-C3C188101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2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FCD37E-7E50-B063-C725-E5615D7399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BE8"/>
          </a:solidFill>
          <a:ln>
            <a:solidFill>
              <a:srgbClr val="4EF1B8">
                <a:alpha val="1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374151"/>
              </a:solidFill>
              <a:latin typeface="Söhne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CB7CC5-9AE9-B0B7-47DB-1ECED9C619C9}"/>
              </a:ext>
            </a:extLst>
          </p:cNvPr>
          <p:cNvCxnSpPr/>
          <p:nvPr/>
        </p:nvCxnSpPr>
        <p:spPr>
          <a:xfrm>
            <a:off x="0" y="1275348"/>
            <a:ext cx="10768263" cy="0"/>
          </a:xfrm>
          <a:prstGeom prst="line">
            <a:avLst/>
          </a:prstGeom>
          <a:ln w="22225">
            <a:solidFill>
              <a:srgbClr val="01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FE36016-2FD0-7BA6-8AFC-F56E0615141A}"/>
              </a:ext>
            </a:extLst>
          </p:cNvPr>
          <p:cNvSpPr txBox="1"/>
          <p:nvPr/>
        </p:nvSpPr>
        <p:spPr>
          <a:xfrm>
            <a:off x="596839" y="657354"/>
            <a:ext cx="880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11C34"/>
                </a:solidFill>
                <a:latin typeface="Century Gothic" panose="020B0502020202020204" pitchFamily="34" charset="0"/>
              </a:rPr>
              <a:t>[company logo] Current Pain Points With Traditional Group Insurance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06BC0-9BC3-C524-0707-AEA93EEED86D}"/>
              </a:ext>
            </a:extLst>
          </p:cNvPr>
          <p:cNvSpPr txBox="1"/>
          <p:nvPr/>
        </p:nvSpPr>
        <p:spPr>
          <a:xfrm>
            <a:off x="3738984" y="1545642"/>
            <a:ext cx="1764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11C34"/>
                </a:solidFill>
                <a:latin typeface="Century Gothic" panose="020B0502020202020204" pitchFamily="34" charset="0"/>
              </a:rPr>
              <a:t>Benefits Quality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545DD-9F89-A53A-3BF3-264FD31F92D3}"/>
              </a:ext>
            </a:extLst>
          </p:cNvPr>
          <p:cNvSpPr txBox="1"/>
          <p:nvPr/>
        </p:nvSpPr>
        <p:spPr>
          <a:xfrm>
            <a:off x="6911785" y="1525018"/>
            <a:ext cx="114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11C34"/>
                </a:solidFill>
                <a:latin typeface="Century Gothic" panose="020B0502020202020204" pitchFamily="34" charset="0"/>
              </a:rPr>
              <a:t>High Cost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81D484-88C9-8E64-F6A1-402DB7348E12}"/>
              </a:ext>
            </a:extLst>
          </p:cNvPr>
          <p:cNvSpPr txBox="1"/>
          <p:nvPr/>
        </p:nvSpPr>
        <p:spPr>
          <a:xfrm>
            <a:off x="9125606" y="1524396"/>
            <a:ext cx="233270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Century Gothic"/>
              </a:rPr>
              <a:t>Administrative Burden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92E3D0-6242-E686-DCEB-CA168AAD93A8}"/>
              </a:ext>
            </a:extLst>
          </p:cNvPr>
          <p:cNvSpPr/>
          <p:nvPr/>
        </p:nvSpPr>
        <p:spPr>
          <a:xfrm>
            <a:off x="3462543" y="2053037"/>
            <a:ext cx="2322837" cy="2109215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15F21A-76C1-F461-D97F-7185F4922127}"/>
              </a:ext>
            </a:extLst>
          </p:cNvPr>
          <p:cNvSpPr/>
          <p:nvPr/>
        </p:nvSpPr>
        <p:spPr>
          <a:xfrm>
            <a:off x="6320148" y="2029383"/>
            <a:ext cx="2332705" cy="2132102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90C61F6-8FF7-2C33-A691-E75DBDDFD0BE}"/>
              </a:ext>
            </a:extLst>
          </p:cNvPr>
          <p:cNvSpPr/>
          <p:nvPr/>
        </p:nvSpPr>
        <p:spPr>
          <a:xfrm>
            <a:off x="9125689" y="2039252"/>
            <a:ext cx="2332705" cy="2111088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D98C8-EABC-6E58-0DFE-28CD40C3D2F3}"/>
              </a:ext>
            </a:extLst>
          </p:cNvPr>
          <p:cNvSpPr txBox="1"/>
          <p:nvPr/>
        </p:nvSpPr>
        <p:spPr>
          <a:xfrm>
            <a:off x="3648407" y="2193579"/>
            <a:ext cx="1984120" cy="1837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insufficient coverage</a:t>
            </a:r>
            <a:endParaRPr lang="en-US" sz="1200" dirty="0">
              <a:solidFill>
                <a:schemeClr val="bg1"/>
              </a:solidFill>
              <a:latin typeface="Century Gothic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limited options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lack of transparency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few doctors/facilities in-network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difficult for out-of-state employees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A38890-10B2-7183-5D34-3181D0FF44F1}"/>
              </a:ext>
            </a:extLst>
          </p:cNvPr>
          <p:cNvSpPr txBox="1"/>
          <p:nvPr/>
        </p:nvSpPr>
        <p:spPr>
          <a:xfrm>
            <a:off x="6473997" y="2178738"/>
            <a:ext cx="2026979" cy="13297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Century Gothic"/>
              </a:rPr>
              <a:t>premiums rise every year (6-12%)</a:t>
            </a:r>
            <a:endParaRPr lang="en-US" sz="1400">
              <a:solidFill>
                <a:schemeClr val="bg1"/>
              </a:solidFill>
              <a:latin typeface="Century Gothic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Century Gothic"/>
              </a:rPr>
              <a:t>plans are expensive and don’t meet employee needs </a:t>
            </a:r>
            <a:endParaRPr lang="en-US" sz="1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F27128-31BA-5D4E-E30C-03712D90CAD9}"/>
              </a:ext>
            </a:extLst>
          </p:cNvPr>
          <p:cNvSpPr txBox="1"/>
          <p:nvPr/>
        </p:nvSpPr>
        <p:spPr>
          <a:xfrm>
            <a:off x="9218625" y="2179985"/>
            <a:ext cx="2075470" cy="1827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40% of time is spent on benefits administration</a:t>
            </a:r>
            <a:endParaRPr lang="en-US" sz="1100" dirty="0">
              <a:solidFill>
                <a:schemeClr val="bg1"/>
              </a:solidFill>
              <a:latin typeface="Century Gothic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 compliance 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negotiating with carriers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recruitment/retention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11C34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04BD46-4770-CFA6-8947-6AA39BC4F80B}"/>
              </a:ext>
            </a:extLst>
          </p:cNvPr>
          <p:cNvSpPr txBox="1"/>
          <p:nvPr/>
        </p:nvSpPr>
        <p:spPr>
          <a:xfrm>
            <a:off x="4040308" y="5138929"/>
            <a:ext cx="1717721" cy="11047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rgbClr val="011C34"/>
                </a:solidFill>
                <a:latin typeface="Century Gothic"/>
                <a:cs typeface="Calibri"/>
              </a:rPr>
              <a:t>*mid-market and large sized groups are most likely to have "unsatisfied employees" due to coverage and/or cost</a:t>
            </a:r>
            <a:endParaRPr lang="en-US" sz="1000" dirty="0">
              <a:solidFill>
                <a:srgbClr val="011C34"/>
              </a:solidFill>
              <a:latin typeface="Century Gothic"/>
              <a:cs typeface="Calibri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A1CEA9E0-E577-C137-E4B0-EA1ACE075030}"/>
              </a:ext>
            </a:extLst>
          </p:cNvPr>
          <p:cNvSpPr/>
          <p:nvPr/>
        </p:nvSpPr>
        <p:spPr>
          <a:xfrm>
            <a:off x="6119735" y="4595054"/>
            <a:ext cx="603849" cy="589471"/>
          </a:xfrm>
          <a:prstGeom prst="flowChartConnector">
            <a:avLst/>
          </a:prstGeom>
          <a:solidFill>
            <a:srgbClr val="011C34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B5326-4F13-E550-1281-08042C72C8AE}"/>
              </a:ext>
            </a:extLst>
          </p:cNvPr>
          <p:cNvSpPr txBox="1"/>
          <p:nvPr/>
        </p:nvSpPr>
        <p:spPr>
          <a:xfrm>
            <a:off x="6784939" y="4527850"/>
            <a:ext cx="1952183" cy="567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rgbClr val="011C34"/>
                </a:solidFill>
                <a:latin typeface="Century Gothic"/>
              </a:rPr>
              <a:t>is the average rise of yearly premiums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A9A385-8DB3-8255-BD03-9100CE72B6B5}"/>
              </a:ext>
            </a:extLst>
          </p:cNvPr>
          <p:cNvSpPr txBox="1"/>
          <p:nvPr/>
        </p:nvSpPr>
        <p:spPr>
          <a:xfrm>
            <a:off x="6167565" y="4734863"/>
            <a:ext cx="64312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Century Gothic"/>
              </a:rPr>
              <a:t>12%</a:t>
            </a:r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5AE31A-D4BB-BF62-A3F5-80874C651DB4}"/>
              </a:ext>
            </a:extLst>
          </p:cNvPr>
          <p:cNvSpPr txBox="1"/>
          <p:nvPr/>
        </p:nvSpPr>
        <p:spPr>
          <a:xfrm>
            <a:off x="6784937" y="5094010"/>
            <a:ext cx="1952183" cy="6892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rgbClr val="011C34"/>
                </a:solidFill>
                <a:latin typeface="Century Gothic"/>
                <a:cs typeface="Calibri"/>
              </a:rPr>
              <a:t>*these prices increase every year and are predicted to increase even higher in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3FF569-3AD8-70BD-1913-D0253B8655F8}"/>
              </a:ext>
            </a:extLst>
          </p:cNvPr>
          <p:cNvSpPr txBox="1"/>
          <p:nvPr/>
        </p:nvSpPr>
        <p:spPr>
          <a:xfrm>
            <a:off x="9307014" y="6359728"/>
            <a:ext cx="3047839" cy="567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>
                <a:solidFill>
                  <a:srgbClr val="D8D8D8"/>
                </a:solidFill>
                <a:latin typeface="Century Gothic"/>
                <a:cs typeface="Calibri"/>
              </a:rPr>
              <a:t>Resources: </a:t>
            </a:r>
            <a:r>
              <a:rPr lang="en-US" sz="1100">
                <a:solidFill>
                  <a:srgbClr val="D8D8D8"/>
                </a:solidFill>
                <a:latin typeface="Century Gothic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KFF Health News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sz="1100">
              <a:solidFill>
                <a:srgbClr val="D8D8D8"/>
              </a:solidFill>
              <a:latin typeface="Century Gothic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AAAEE0-1D69-9A2C-71AF-9D9DC9F5EBC4}"/>
              </a:ext>
            </a:extLst>
          </p:cNvPr>
          <p:cNvSpPr txBox="1"/>
          <p:nvPr/>
        </p:nvSpPr>
        <p:spPr>
          <a:xfrm>
            <a:off x="11216395" y="6361939"/>
            <a:ext cx="3047839" cy="3140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>
                <a:solidFill>
                  <a:srgbClr val="D8D8D8"/>
                </a:solidFill>
                <a:latin typeface="Century Gothic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 dive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792379-2AD6-705B-457C-FF5D6531F766}"/>
              </a:ext>
            </a:extLst>
          </p:cNvPr>
          <p:cNvSpPr txBox="1"/>
          <p:nvPr/>
        </p:nvSpPr>
        <p:spPr>
          <a:xfrm>
            <a:off x="614332" y="1547895"/>
            <a:ext cx="2358338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rgbClr val="011C34"/>
                </a:solidFill>
                <a:latin typeface="Century Gothic"/>
              </a:rPr>
              <a:t>Employee Satisfaction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2C4393-C9B6-F2D8-A718-30E901FFB776}"/>
              </a:ext>
            </a:extLst>
          </p:cNvPr>
          <p:cNvSpPr/>
          <p:nvPr/>
        </p:nvSpPr>
        <p:spPr>
          <a:xfrm>
            <a:off x="626461" y="2025983"/>
            <a:ext cx="2336363" cy="2131760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95D89729-0A63-A81A-2DF0-DD911AF6AC6D}"/>
              </a:ext>
            </a:extLst>
          </p:cNvPr>
          <p:cNvSpPr/>
          <p:nvPr/>
        </p:nvSpPr>
        <p:spPr>
          <a:xfrm>
            <a:off x="9113629" y="4595054"/>
            <a:ext cx="603849" cy="589471"/>
          </a:xfrm>
          <a:prstGeom prst="flowChartConnector">
            <a:avLst/>
          </a:prstGeom>
          <a:solidFill>
            <a:srgbClr val="011C34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01792F-98D5-21B8-B714-53D9976749EA}"/>
              </a:ext>
            </a:extLst>
          </p:cNvPr>
          <p:cNvSpPr txBox="1"/>
          <p:nvPr/>
        </p:nvSpPr>
        <p:spPr>
          <a:xfrm>
            <a:off x="9778832" y="4527850"/>
            <a:ext cx="1708705" cy="12734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rgbClr val="011C34"/>
                </a:solidFill>
                <a:latin typeface="Century Gothic"/>
              </a:rPr>
              <a:t>of people said that quality insurance was a deciding factor in whether they stayed at a job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3E17C4-22B6-BBDD-59BA-4570D718D5AC}"/>
              </a:ext>
            </a:extLst>
          </p:cNvPr>
          <p:cNvSpPr txBox="1"/>
          <p:nvPr/>
        </p:nvSpPr>
        <p:spPr>
          <a:xfrm>
            <a:off x="9161459" y="4734863"/>
            <a:ext cx="64312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entury Gothic"/>
              </a:rPr>
              <a:t>56%</a:t>
            </a:r>
            <a:endParaRPr lang="en-US" sz="1200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9ED42DC4-85F1-3983-8F74-DFB9669A5EBA}"/>
              </a:ext>
            </a:extLst>
          </p:cNvPr>
          <p:cNvSpPr/>
          <p:nvPr/>
        </p:nvSpPr>
        <p:spPr>
          <a:xfrm>
            <a:off x="3436954" y="4595054"/>
            <a:ext cx="603849" cy="589471"/>
          </a:xfrm>
          <a:prstGeom prst="flowChartConnector">
            <a:avLst/>
          </a:prstGeom>
          <a:solidFill>
            <a:srgbClr val="011C34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74D3B8-C493-F508-8725-8D43CB7FAFAA}"/>
              </a:ext>
            </a:extLst>
          </p:cNvPr>
          <p:cNvSpPr txBox="1"/>
          <p:nvPr/>
        </p:nvSpPr>
        <p:spPr>
          <a:xfrm>
            <a:off x="4106667" y="4541377"/>
            <a:ext cx="1582456" cy="5463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rgbClr val="011C34"/>
                </a:solidFill>
                <a:latin typeface="Century Gothic"/>
              </a:rPr>
              <a:t>of businesses offer just 1-3  health plans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2A827E-B9CD-A062-6041-A3B928D20F3B}"/>
              </a:ext>
            </a:extLst>
          </p:cNvPr>
          <p:cNvSpPr txBox="1"/>
          <p:nvPr/>
        </p:nvSpPr>
        <p:spPr>
          <a:xfrm>
            <a:off x="3484784" y="4734863"/>
            <a:ext cx="64312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entury Gothic"/>
              </a:rPr>
              <a:t>75%</a:t>
            </a:r>
            <a:endParaRPr lang="en-US" sz="1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9B8310-FA5A-4C11-B4E2-F47279FB71D5}"/>
              </a:ext>
            </a:extLst>
          </p:cNvPr>
          <p:cNvSpPr txBox="1"/>
          <p:nvPr/>
        </p:nvSpPr>
        <p:spPr>
          <a:xfrm>
            <a:off x="726655" y="2220632"/>
            <a:ext cx="2074297" cy="1837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</a:rPr>
              <a:t>expensive (especially employees with families)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entury Gothic"/>
                <a:cs typeface="Calibri"/>
              </a:rPr>
              <a:t>no flexibility/control - plans don’t cover specific health/Rx needs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32F80871-BB0C-1B42-6686-E252D6336AC7}"/>
              </a:ext>
            </a:extLst>
          </p:cNvPr>
          <p:cNvSpPr/>
          <p:nvPr/>
        </p:nvSpPr>
        <p:spPr>
          <a:xfrm>
            <a:off x="569309" y="4644651"/>
            <a:ext cx="603849" cy="589471"/>
          </a:xfrm>
          <a:prstGeom prst="flowChartConnector">
            <a:avLst/>
          </a:prstGeom>
          <a:solidFill>
            <a:srgbClr val="011C34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695B68-E718-C551-0D46-23448CDA6D79}"/>
              </a:ext>
            </a:extLst>
          </p:cNvPr>
          <p:cNvSpPr txBox="1"/>
          <p:nvPr/>
        </p:nvSpPr>
        <p:spPr>
          <a:xfrm>
            <a:off x="1239022" y="4595482"/>
            <a:ext cx="1916112" cy="1273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>
                <a:solidFill>
                  <a:srgbClr val="011C34"/>
                </a:solidFill>
                <a:latin typeface="Century Gothic"/>
              </a:rPr>
              <a:t>of employees with families pay an additional $13,872 (average)  compared to those with single coverage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ADFFC-3748-66A4-8628-E17BA0A639BB}"/>
              </a:ext>
            </a:extLst>
          </p:cNvPr>
          <p:cNvSpPr txBox="1"/>
          <p:nvPr/>
        </p:nvSpPr>
        <p:spPr>
          <a:xfrm>
            <a:off x="540488" y="4784460"/>
            <a:ext cx="64312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entury Gothic"/>
              </a:rPr>
              <a:t>185%</a:t>
            </a:r>
            <a:endParaRPr lang="en-US" sz="12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A945A2-A175-04F1-6E84-2AF9581CDB4E}"/>
              </a:ext>
            </a:extLst>
          </p:cNvPr>
          <p:cNvSpPr txBox="1"/>
          <p:nvPr/>
        </p:nvSpPr>
        <p:spPr>
          <a:xfrm>
            <a:off x="1240296" y="5909946"/>
            <a:ext cx="1568928" cy="485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>
                <a:solidFill>
                  <a:srgbClr val="011C34"/>
                </a:solidFill>
                <a:latin typeface="Century Gothic"/>
                <a:cs typeface="Calibri"/>
              </a:rPr>
              <a:t>*that’s 185% more than single individuals </a:t>
            </a:r>
            <a:endParaRPr lang="en-US">
              <a:cs typeface="Calibri" panose="020F0502020204030204"/>
            </a:endParaRPr>
          </a:p>
        </p:txBody>
      </p:sp>
      <p:pic>
        <p:nvPicPr>
          <p:cNvPr id="7" name="Slide2.m4a">
            <a:hlinkClick r:id="" action="ppaction://media"/>
            <a:extLst>
              <a:ext uri="{FF2B5EF4-FFF2-40B4-BE49-F238E27FC236}">
                <a16:creationId xmlns:a16="http://schemas.microsoft.com/office/drawing/2014/main" id="{E79E1A22-6A0A-7F95-500E-721FF2109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7194" y="5108987"/>
            <a:ext cx="812800" cy="812800"/>
          </a:xfrm>
          <a:prstGeom prst="rect">
            <a:avLst/>
          </a:prstGeom>
        </p:spPr>
      </p:pic>
      <p:pic>
        <p:nvPicPr>
          <p:cNvPr id="2" name="Picture 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AFD0ECD-13C3-A0A4-5E78-90E9F223B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FCD37E-7E50-B063-C725-E5615D7399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BE8"/>
          </a:solidFill>
          <a:ln>
            <a:solidFill>
              <a:srgbClr val="F0E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CB7CC5-9AE9-B0B7-47DB-1ECED9C619C9}"/>
              </a:ext>
            </a:extLst>
          </p:cNvPr>
          <p:cNvCxnSpPr/>
          <p:nvPr/>
        </p:nvCxnSpPr>
        <p:spPr>
          <a:xfrm>
            <a:off x="0" y="1496066"/>
            <a:ext cx="10768263" cy="0"/>
          </a:xfrm>
          <a:prstGeom prst="line">
            <a:avLst/>
          </a:prstGeom>
          <a:ln w="22225">
            <a:solidFill>
              <a:srgbClr val="1030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FE36016-2FD0-7BA6-8AFC-F56E0615141A}"/>
              </a:ext>
            </a:extLst>
          </p:cNvPr>
          <p:cNvSpPr txBox="1"/>
          <p:nvPr/>
        </p:nvSpPr>
        <p:spPr>
          <a:xfrm>
            <a:off x="684134" y="489780"/>
            <a:ext cx="1076826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103044"/>
                </a:solidFill>
                <a:latin typeface="Century Gothic"/>
              </a:rPr>
              <a:t>The Solution| </a:t>
            </a:r>
          </a:p>
          <a:p>
            <a:r>
              <a:rPr lang="en-US" sz="2000" dirty="0">
                <a:solidFill>
                  <a:srgbClr val="103044"/>
                </a:solidFill>
                <a:latin typeface="Century Gothic" panose="020B0502020202020204" pitchFamily="34" charset="0"/>
                <a:ea typeface="+mn-lt"/>
                <a:cs typeface="+mn-lt"/>
              </a:rPr>
              <a:t>The Individual Coverage Health Reimbursement Arrangement (ICHRA) </a:t>
            </a:r>
          </a:p>
          <a:p>
            <a:endParaRPr lang="en-US" sz="20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06BC0-9BC3-C524-0707-AEA93EEED86D}"/>
              </a:ext>
            </a:extLst>
          </p:cNvPr>
          <p:cNvSpPr txBox="1"/>
          <p:nvPr/>
        </p:nvSpPr>
        <p:spPr>
          <a:xfrm>
            <a:off x="684135" y="1694384"/>
            <a:ext cx="439519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103044"/>
                </a:solidFill>
                <a:latin typeface="Century Gothic"/>
              </a:rPr>
              <a:t>ICHRA Benefits</a:t>
            </a:r>
            <a:endParaRPr lang="en-US" dirty="0">
              <a:solidFill>
                <a:srgbClr val="103044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D98C8-EABC-6E58-0DFE-28CD40C3D2F3}"/>
              </a:ext>
            </a:extLst>
          </p:cNvPr>
          <p:cNvSpPr txBox="1"/>
          <p:nvPr/>
        </p:nvSpPr>
        <p:spPr>
          <a:xfrm>
            <a:off x="705366" y="2783344"/>
            <a:ext cx="5506366" cy="32830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</a:rPr>
              <a:t>Predictable cost &amp; </a:t>
            </a:r>
            <a:r>
              <a:rPr lang="en-US" sz="1400" dirty="0">
                <a:solidFill>
                  <a:srgbClr val="459EA6"/>
                </a:solidFill>
                <a:latin typeface="Century Gothic"/>
              </a:rPr>
              <a:t>price transparency </a:t>
            </a:r>
            <a:endParaRPr lang="en-US" sz="1600" dirty="0">
              <a:solidFill>
                <a:srgbClr val="459EA6"/>
              </a:solidFill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</a:rPr>
              <a:t>Offered </a:t>
            </a:r>
            <a:r>
              <a:rPr lang="en-US" sz="1400" dirty="0">
                <a:solidFill>
                  <a:srgbClr val="459EA6"/>
                </a:solidFill>
                <a:latin typeface="Century Gothic"/>
              </a:rPr>
              <a:t>pre-tax </a:t>
            </a:r>
            <a:r>
              <a:rPr lang="en-US" sz="1400" dirty="0">
                <a:solidFill>
                  <a:srgbClr val="103044"/>
                </a:solidFill>
                <a:latin typeface="Century Gothic"/>
              </a:rPr>
              <a:t>through payroll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</a:rPr>
              <a:t>Integrated via HRIS systems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</a:rPr>
              <a:t>More choice without the administration/hassle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</a:rPr>
              <a:t>Employee plan ownership (</a:t>
            </a:r>
            <a:r>
              <a:rPr lang="en-US" sz="1400" dirty="0">
                <a:solidFill>
                  <a:srgbClr val="459EA6"/>
                </a:solidFill>
                <a:latin typeface="Century Gothic"/>
              </a:rPr>
              <a:t>goodbye COBRA</a:t>
            </a:r>
            <a:r>
              <a:rPr lang="en-US" sz="1400" dirty="0">
                <a:solidFill>
                  <a:srgbClr val="103044"/>
                </a:solidFill>
                <a:latin typeface="Century Gothic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  <a:ea typeface="+mn-lt"/>
                <a:cs typeface="+mn-lt"/>
              </a:rPr>
              <a:t>Significant premium decreases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  <a:cs typeface="Calibri"/>
              </a:rPr>
              <a:t>Employees choose a plan that fits their needs/budget -</a:t>
            </a:r>
            <a:r>
              <a:rPr lang="en-US" sz="1400" dirty="0">
                <a:solidFill>
                  <a:srgbClr val="459EA6"/>
                </a:solidFill>
                <a:latin typeface="Century Gothic"/>
                <a:cs typeface="Calibri"/>
              </a:rPr>
              <a:t> better retention and recruitment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  <a:cs typeface="Calibri"/>
              </a:rPr>
              <a:t>All plans are fully insured &amp; </a:t>
            </a:r>
            <a:r>
              <a:rPr lang="en-US" sz="1400" dirty="0">
                <a:solidFill>
                  <a:srgbClr val="459EA6"/>
                </a:solidFill>
                <a:latin typeface="Century Gothic"/>
                <a:cs typeface="Calibri"/>
              </a:rPr>
              <a:t>ACA compliant</a:t>
            </a:r>
            <a:r>
              <a:rPr lang="en-US" sz="1400" dirty="0">
                <a:solidFill>
                  <a:srgbClr val="103044"/>
                </a:solidFill>
                <a:latin typeface="Century Gothic"/>
                <a:cs typeface="Calibri"/>
              </a:rPr>
              <a:t> 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03044"/>
                </a:solidFill>
                <a:latin typeface="Century Gothic"/>
                <a:cs typeface="Calibri"/>
              </a:rPr>
              <a:t>easy coverage for all out-of-state employees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0E021C-4BCC-7CE3-ED8D-DE4F29BACCE8}"/>
              </a:ext>
            </a:extLst>
          </p:cNvPr>
          <p:cNvSpPr/>
          <p:nvPr/>
        </p:nvSpPr>
        <p:spPr>
          <a:xfrm>
            <a:off x="6754703" y="1899138"/>
            <a:ext cx="2257245" cy="1739660"/>
          </a:xfrm>
          <a:prstGeom prst="roundRect">
            <a:avLst/>
          </a:prstGeom>
          <a:solidFill>
            <a:srgbClr val="011C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E06241-0F13-ADE4-96D3-B00D642DCA65}"/>
              </a:ext>
            </a:extLst>
          </p:cNvPr>
          <p:cNvSpPr/>
          <p:nvPr/>
        </p:nvSpPr>
        <p:spPr>
          <a:xfrm>
            <a:off x="9256363" y="1913514"/>
            <a:ext cx="2257245" cy="1739660"/>
          </a:xfrm>
          <a:prstGeom prst="roundRect">
            <a:avLst/>
          </a:prstGeom>
          <a:solidFill>
            <a:srgbClr val="011C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BD7022-ACCB-C912-3BC6-B8C4EA800EF2}"/>
              </a:ext>
            </a:extLst>
          </p:cNvPr>
          <p:cNvSpPr/>
          <p:nvPr/>
        </p:nvSpPr>
        <p:spPr>
          <a:xfrm>
            <a:off x="6769080" y="4041364"/>
            <a:ext cx="2257245" cy="1739660"/>
          </a:xfrm>
          <a:prstGeom prst="roundRect">
            <a:avLst/>
          </a:prstGeom>
          <a:solidFill>
            <a:srgbClr val="011C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E21836-3AB8-1993-5BD8-1B095F709578}"/>
              </a:ext>
            </a:extLst>
          </p:cNvPr>
          <p:cNvSpPr/>
          <p:nvPr/>
        </p:nvSpPr>
        <p:spPr>
          <a:xfrm>
            <a:off x="9270740" y="4055740"/>
            <a:ext cx="2257245" cy="1739660"/>
          </a:xfrm>
          <a:prstGeom prst="roundRect">
            <a:avLst/>
          </a:prstGeom>
          <a:solidFill>
            <a:srgbClr val="011C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DF304-15C0-9141-7FDB-BA6CB08B4FAC}"/>
              </a:ext>
            </a:extLst>
          </p:cNvPr>
          <p:cNvSpPr txBox="1"/>
          <p:nvPr/>
        </p:nvSpPr>
        <p:spPr>
          <a:xfrm>
            <a:off x="6912719" y="2137921"/>
            <a:ext cx="197980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65DEE9"/>
                </a:solidFill>
                <a:ea typeface="+mn-lt"/>
                <a:cs typeface="+mn-lt"/>
              </a:rPr>
              <a:t>12%</a:t>
            </a:r>
            <a:r>
              <a:rPr lang="en-US" sz="2000" b="1" dirty="0">
                <a:solidFill>
                  <a:srgbClr val="65DEE9"/>
                </a:solidFill>
                <a:latin typeface="Century Gothic"/>
                <a:ea typeface="+mn-lt"/>
                <a:cs typeface="+mn-lt"/>
              </a:rPr>
              <a:t> </a:t>
            </a:r>
            <a:r>
              <a:rPr lang="en-US" sz="1600" b="1" dirty="0">
                <a:solidFill>
                  <a:srgbClr val="65DEE9"/>
                </a:solidFill>
                <a:latin typeface="Century Gothic"/>
                <a:ea typeface="+mn-lt"/>
                <a:cs typeface="+mn-lt"/>
              </a:rPr>
              <a:t>savings</a:t>
            </a:r>
            <a:r>
              <a:rPr lang="en-US" sz="1600" b="1" dirty="0">
                <a:solidFill>
                  <a:schemeClr val="bg1"/>
                </a:solidFill>
                <a:latin typeface="Century Gothic"/>
                <a:ea typeface="+mn-lt"/>
                <a:cs typeface="+mn-lt"/>
              </a:rPr>
              <a:t> on y</a:t>
            </a:r>
            <a:r>
              <a:rPr lang="en-US" sz="1600" b="1" i="1" dirty="0">
                <a:solidFill>
                  <a:schemeClr val="bg1"/>
                </a:solidFill>
                <a:latin typeface="Century Gothic"/>
                <a:ea typeface="+mn-lt"/>
                <a:cs typeface="+mn-lt"/>
              </a:rPr>
              <a:t>early</a:t>
            </a:r>
            <a:r>
              <a:rPr lang="en-US" sz="1600" b="1" i="1" dirty="0">
                <a:solidFill>
                  <a:schemeClr val="bg1"/>
                </a:solidFill>
                <a:latin typeface="Century Gothic"/>
              </a:rPr>
              <a:t> premiums</a:t>
            </a:r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 with an ICHRA in 2022</a:t>
            </a:r>
            <a:endParaRPr lang="en-US" sz="1600" b="1" dirty="0">
              <a:solidFill>
                <a:schemeClr val="bg1"/>
              </a:solidFill>
              <a:latin typeface="Century Gothic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3BC19F-76FD-253A-9307-A05FB84D6DF3}"/>
              </a:ext>
            </a:extLst>
          </p:cNvPr>
          <p:cNvSpPr txBox="1"/>
          <p:nvPr/>
        </p:nvSpPr>
        <p:spPr>
          <a:xfrm>
            <a:off x="6970227" y="4222638"/>
            <a:ext cx="190791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Since 2020, </a:t>
            </a:r>
            <a:endParaRPr lang="en-US" sz="1600" b="1" dirty="0">
              <a:solidFill>
                <a:schemeClr val="bg1"/>
              </a:solidFill>
              <a:latin typeface="Century Gothic"/>
              <a:cs typeface="Calibri"/>
            </a:endParaRPr>
          </a:p>
          <a:p>
            <a:r>
              <a:rPr lang="en-US" sz="2000" b="1" dirty="0">
                <a:solidFill>
                  <a:srgbClr val="65DEE9"/>
                </a:solidFill>
                <a:latin typeface="Century Gothic"/>
              </a:rPr>
              <a:t>17.5</a:t>
            </a:r>
            <a:r>
              <a:rPr lang="en-US" sz="1600" b="1" dirty="0">
                <a:solidFill>
                  <a:srgbClr val="65DEE9"/>
                </a:solidFill>
                <a:latin typeface="Century Gothic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million employees have been enrolled in individual plans</a:t>
            </a:r>
            <a:endParaRPr lang="en-US" sz="1600" b="1" dirty="0">
              <a:solidFill>
                <a:schemeClr val="bg1"/>
              </a:solidFill>
              <a:latin typeface="Century Gothic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F865C7-F354-AFDC-FF74-282E1C6C089C}"/>
              </a:ext>
            </a:extLst>
          </p:cNvPr>
          <p:cNvSpPr txBox="1"/>
          <p:nvPr/>
        </p:nvSpPr>
        <p:spPr>
          <a:xfrm>
            <a:off x="8853660" y="6192814"/>
            <a:ext cx="3047839" cy="567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>
                <a:solidFill>
                  <a:srgbClr val="757070"/>
                </a:solidFill>
                <a:latin typeface="Century Gothic"/>
                <a:cs typeface="Calibri"/>
              </a:rPr>
              <a:t>Resources: </a:t>
            </a:r>
            <a:r>
              <a:rPr lang="en-US" sz="1100">
                <a:solidFill>
                  <a:srgbClr val="757070"/>
                </a:solidFill>
                <a:latin typeface="Century Gothic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Milliman</a:t>
            </a:r>
            <a:r>
              <a:rPr lang="en-US" sz="1100">
                <a:solidFill>
                  <a:srgbClr val="757070"/>
                </a:solidFill>
                <a:latin typeface="Century Gothic"/>
                <a:cs typeface="Calibri"/>
              </a:rPr>
              <a:t>, </a:t>
            </a:r>
            <a:r>
              <a:rPr lang="en-US" sz="1100">
                <a:solidFill>
                  <a:srgbClr val="757070"/>
                </a:solidFill>
                <a:latin typeface="Century Gothic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Stratus HR</a:t>
            </a:r>
            <a:r>
              <a:rPr lang="en-US" sz="1100">
                <a:solidFill>
                  <a:srgbClr val="757070"/>
                </a:solidFill>
                <a:latin typeface="Century Gothic"/>
                <a:cs typeface="Calibri"/>
              </a:rPr>
              <a:t>, </a:t>
            </a:r>
            <a:r>
              <a:rPr lang="en-US" sz="1100">
                <a:solidFill>
                  <a:srgbClr val="757070"/>
                </a:solidFill>
                <a:latin typeface="Century Gothic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DOL.gov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sz="1100">
              <a:solidFill>
                <a:srgbClr val="757070"/>
              </a:solidFill>
              <a:latin typeface="Century Gothic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F8D7E0-61DB-2787-AAE2-1288643E3AF0}"/>
              </a:ext>
            </a:extLst>
          </p:cNvPr>
          <p:cNvSpPr txBox="1"/>
          <p:nvPr/>
        </p:nvSpPr>
        <p:spPr>
          <a:xfrm>
            <a:off x="9463975" y="4107363"/>
            <a:ext cx="2064010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/>
              </a:rPr>
              <a:t>By 2025, over </a:t>
            </a:r>
            <a:r>
              <a:rPr lang="en-US" sz="1400" b="1" dirty="0">
                <a:solidFill>
                  <a:srgbClr val="65DEE9"/>
                </a:solidFill>
                <a:latin typeface="Century Gothic"/>
              </a:rPr>
              <a:t>8 million</a:t>
            </a:r>
            <a:r>
              <a:rPr lang="en-US" sz="1400" b="1" dirty="0">
                <a:solidFill>
                  <a:srgbClr val="4EF1B8"/>
                </a:solidFill>
                <a:latin typeface="Century Gothic"/>
              </a:rPr>
              <a:t> </a:t>
            </a:r>
            <a:r>
              <a:rPr lang="en-US" sz="1400" b="1" dirty="0">
                <a:solidFill>
                  <a:schemeClr val="bg1"/>
                </a:solidFill>
                <a:latin typeface="Century Gothic"/>
              </a:rPr>
              <a:t>employers will offer ICHRAs &amp; </a:t>
            </a:r>
            <a:r>
              <a:rPr lang="en-US" sz="1400" b="1" dirty="0">
                <a:solidFill>
                  <a:srgbClr val="65DEE9"/>
                </a:solidFill>
                <a:latin typeface="Century Gothic"/>
                <a:ea typeface="+mn-lt"/>
                <a:cs typeface="+mn-lt"/>
              </a:rPr>
              <a:t>11million </a:t>
            </a:r>
            <a:r>
              <a:rPr lang="en-US" sz="1400" b="1" dirty="0">
                <a:solidFill>
                  <a:schemeClr val="bg1"/>
                </a:solidFill>
                <a:latin typeface="Century Gothic"/>
                <a:ea typeface="+mn-lt"/>
                <a:cs typeface="+mn-lt"/>
              </a:rPr>
              <a:t>previously uninsured workers will now opt into employer coverage</a:t>
            </a:r>
            <a:endParaRPr lang="en-US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368E65-2352-A849-F475-5F7AF336E5DE}"/>
              </a:ext>
            </a:extLst>
          </p:cNvPr>
          <p:cNvSpPr txBox="1"/>
          <p:nvPr/>
        </p:nvSpPr>
        <p:spPr>
          <a:xfrm>
            <a:off x="9486266" y="2137920"/>
            <a:ext cx="197980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65DEE9"/>
                </a:solidFill>
                <a:ea typeface="+mn-lt"/>
                <a:cs typeface="+mn-lt"/>
              </a:rPr>
              <a:t>40%</a:t>
            </a:r>
            <a:r>
              <a:rPr lang="en-US" sz="2000" b="1">
                <a:solidFill>
                  <a:schemeClr val="bg1"/>
                </a:solidFill>
                <a:latin typeface="Century Gothic"/>
                <a:ea typeface="+mn-lt"/>
                <a:cs typeface="+mn-lt"/>
              </a:rPr>
              <a:t> </a:t>
            </a:r>
            <a:r>
              <a:rPr lang="en-US" sz="1600" b="1">
                <a:solidFill>
                  <a:schemeClr val="bg1"/>
                </a:solidFill>
                <a:latin typeface="Century Gothic"/>
                <a:ea typeface="+mn-lt"/>
                <a:cs typeface="+mn-lt"/>
              </a:rPr>
              <a:t>of time saved on administration</a:t>
            </a:r>
            <a:r>
              <a:rPr lang="en-US" sz="1600" b="1">
                <a:solidFill>
                  <a:schemeClr val="bg1"/>
                </a:solidFill>
                <a:latin typeface="Century Gothic"/>
                <a:cs typeface="Calibri"/>
              </a:rPr>
              <a:t> hassles</a:t>
            </a:r>
          </a:p>
        </p:txBody>
      </p:sp>
      <p:pic>
        <p:nvPicPr>
          <p:cNvPr id="14" name="Slide3.m4a">
            <a:hlinkClick r:id="" action="ppaction://media"/>
            <a:extLst>
              <a:ext uri="{FF2B5EF4-FFF2-40B4-BE49-F238E27FC236}">
                <a16:creationId xmlns:a16="http://schemas.microsoft.com/office/drawing/2014/main" id="{F690CF28-805F-3460-3659-62BF43EC7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2520" y="525595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F86586-74B8-EDE3-92F4-85FE86DA0146}"/>
              </a:ext>
            </a:extLst>
          </p:cNvPr>
          <p:cNvSpPr txBox="1"/>
          <p:nvPr/>
        </p:nvSpPr>
        <p:spPr>
          <a:xfrm>
            <a:off x="684134" y="2109427"/>
            <a:ext cx="5643773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dirty="0">
                <a:solidFill>
                  <a:srgbClr val="459EA6"/>
                </a:solidFill>
                <a:latin typeface="+mj-lt"/>
              </a:rPr>
              <a:t>The Individual Coverage Health Reimbursement Arrangement (ICHRA) is a type of employer-provided health benefit plan that allows employees to choose their own health insurance coverage from the individual market and receive reimbursement from their employer for a portion of the premiums.</a:t>
            </a:r>
            <a:endParaRPr lang="en-US" sz="1000" dirty="0">
              <a:solidFill>
                <a:srgbClr val="459EA6"/>
              </a:solidFill>
              <a:latin typeface="+mj-lt"/>
              <a:cs typeface="Calibri"/>
            </a:endParaRPr>
          </a:p>
        </p:txBody>
      </p:sp>
      <p:pic>
        <p:nvPicPr>
          <p:cNvPr id="17" name="Picture 1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5081806-0A0C-4B1B-EB66-F1E3B3FC00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4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4DE003-FC42-1D81-091D-51974CC292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BE8"/>
          </a:solidFill>
          <a:ln>
            <a:solidFill>
              <a:srgbClr val="F0E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011C34"/>
              </a:solidFill>
              <a:latin typeface="Century Gothic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AEB6B6-1270-6DE1-6E35-99C1360C201F}"/>
              </a:ext>
            </a:extLst>
          </p:cNvPr>
          <p:cNvCxnSpPr/>
          <p:nvPr/>
        </p:nvCxnSpPr>
        <p:spPr>
          <a:xfrm>
            <a:off x="0" y="1275348"/>
            <a:ext cx="10768263" cy="0"/>
          </a:xfrm>
          <a:prstGeom prst="line">
            <a:avLst/>
          </a:prstGeom>
          <a:ln w="22225">
            <a:solidFill>
              <a:srgbClr val="1030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453A28B-578D-EAF8-DAAF-07BCFA63D6ED}"/>
              </a:ext>
            </a:extLst>
          </p:cNvPr>
          <p:cNvSpPr txBox="1"/>
          <p:nvPr/>
        </p:nvSpPr>
        <p:spPr>
          <a:xfrm>
            <a:off x="672945" y="678721"/>
            <a:ext cx="1035070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103044"/>
                </a:solidFill>
                <a:latin typeface="Century Gothic"/>
              </a:rPr>
              <a:t>Calculator Tutorial (delete page when ready to present)</a:t>
            </a:r>
            <a:endParaRPr lang="en-US" sz="2000" dirty="0">
              <a:solidFill>
                <a:srgbClr val="103044"/>
              </a:solidFill>
              <a:ea typeface="+mn-lt"/>
              <a:cs typeface="+mn-lt"/>
            </a:endParaRPr>
          </a:p>
          <a:p>
            <a:endParaRPr lang="en-US" sz="2000" b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0DDF524-F4DE-AF17-F42E-5BDE36089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131" y="5047666"/>
            <a:ext cx="1131613" cy="1131613"/>
          </a:xfrm>
          <a:prstGeom prst="rect">
            <a:avLst/>
          </a:prstGeom>
        </p:spPr>
      </p:pic>
      <p:pic>
        <p:nvPicPr>
          <p:cNvPr id="2" name="Calculator Video Com Deck 23.mp4">
            <a:hlinkClick r:id="" action="ppaction://media"/>
            <a:extLst>
              <a:ext uri="{FF2B5EF4-FFF2-40B4-BE49-F238E27FC236}">
                <a16:creationId xmlns:a16="http://schemas.microsoft.com/office/drawing/2014/main" id="{63AD6FE1-5730-6BE6-480C-1B27ADC957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8317" y="1871976"/>
            <a:ext cx="7367558" cy="414425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C7741A-B15F-2CFD-C1BF-0E167A10AED1}"/>
              </a:ext>
            </a:extLst>
          </p:cNvPr>
          <p:cNvSpPr txBox="1"/>
          <p:nvPr/>
        </p:nvSpPr>
        <p:spPr>
          <a:xfrm>
            <a:off x="9221858" y="6280384"/>
            <a:ext cx="269687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rgbClr val="011C34"/>
                </a:solidFill>
                <a:latin typeface="Century Gothic"/>
                <a:hlinkClick r:id="rId6"/>
              </a:rPr>
              <a:t>Input Calculations From Here</a:t>
            </a:r>
            <a:endParaRPr lang="en-US" sz="1200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622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FCD37E-7E50-B063-C725-E5615D7399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BE8"/>
          </a:solidFill>
          <a:ln>
            <a:solidFill>
              <a:srgbClr val="F0E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latin typeface="Century Gothic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CB7CC5-9AE9-B0B7-47DB-1ECED9C619C9}"/>
              </a:ext>
            </a:extLst>
          </p:cNvPr>
          <p:cNvCxnSpPr/>
          <p:nvPr/>
        </p:nvCxnSpPr>
        <p:spPr>
          <a:xfrm>
            <a:off x="0" y="1275348"/>
            <a:ext cx="10768263" cy="0"/>
          </a:xfrm>
          <a:prstGeom prst="line">
            <a:avLst/>
          </a:prstGeom>
          <a:ln w="22225">
            <a:solidFill>
              <a:srgbClr val="01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FE36016-2FD0-7BA6-8AFC-F56E0615141A}"/>
              </a:ext>
            </a:extLst>
          </p:cNvPr>
          <p:cNvSpPr txBox="1"/>
          <p:nvPr/>
        </p:nvSpPr>
        <p:spPr>
          <a:xfrm>
            <a:off x="620393" y="680605"/>
            <a:ext cx="828036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11C34"/>
                </a:solidFill>
                <a:latin typeface="Century Gothic"/>
              </a:rPr>
              <a:t>[company logo] ICHRA Implementation + Potential Savings</a:t>
            </a:r>
            <a:endParaRPr lang="en-US" sz="2000" b="1" dirty="0">
              <a:solidFill>
                <a:srgbClr val="011C34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06BC0-9BC3-C524-0707-AEA93EEED86D}"/>
              </a:ext>
            </a:extLst>
          </p:cNvPr>
          <p:cNvSpPr txBox="1"/>
          <p:nvPr/>
        </p:nvSpPr>
        <p:spPr>
          <a:xfrm>
            <a:off x="787967" y="1562826"/>
            <a:ext cx="3780202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dirty="0" err="1">
                <a:solidFill>
                  <a:srgbClr val="011C34"/>
                </a:solidFill>
                <a:latin typeface="Century Gothic"/>
              </a:rPr>
              <a:t>SureCo’s</a:t>
            </a:r>
            <a:r>
              <a:rPr lang="en-US" sz="2000" b="1" dirty="0">
                <a:solidFill>
                  <a:srgbClr val="011C34"/>
                </a:solidFill>
                <a:latin typeface="Century Gothic"/>
              </a:rPr>
              <a:t> Enrollment Platform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92E3D0-6242-E686-DCEB-CA168AAD93A8}"/>
              </a:ext>
            </a:extLst>
          </p:cNvPr>
          <p:cNvSpPr/>
          <p:nvPr/>
        </p:nvSpPr>
        <p:spPr>
          <a:xfrm>
            <a:off x="716213" y="2143554"/>
            <a:ext cx="3637471" cy="4284451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D98C8-EABC-6E58-0DFE-28CD40C3D2F3}"/>
              </a:ext>
            </a:extLst>
          </p:cNvPr>
          <p:cNvSpPr txBox="1"/>
          <p:nvPr/>
        </p:nvSpPr>
        <p:spPr>
          <a:xfrm>
            <a:off x="1104267" y="2526591"/>
            <a:ext cx="2961574" cy="39293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Broker friendly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Turnkey solution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Price transparency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Decreased yearly premiums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Tax advantage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HRIS integration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Simplified ACA &amp; COBRA compliance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More choice, greater customization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Administration relief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11C34"/>
              </a:solidFill>
              <a:latin typeface="Century Gothic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2F5A7-511A-9C69-3CC0-1F8C0385BA58}"/>
              </a:ext>
            </a:extLst>
          </p:cNvPr>
          <p:cNvSpPr/>
          <p:nvPr/>
        </p:nvSpPr>
        <p:spPr>
          <a:xfrm>
            <a:off x="4669987" y="2143554"/>
            <a:ext cx="7188678" cy="1020791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5ABB89-1DF7-660B-1A08-9E4F0BE70B20}"/>
              </a:ext>
            </a:extLst>
          </p:cNvPr>
          <p:cNvSpPr txBox="1"/>
          <p:nvPr/>
        </p:nvSpPr>
        <p:spPr>
          <a:xfrm>
            <a:off x="6596419" y="1562826"/>
            <a:ext cx="3357009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11C34"/>
                </a:solidFill>
                <a:latin typeface="Century Gothic"/>
              </a:rPr>
              <a:t>Our Cost Savings Analysis</a:t>
            </a:r>
            <a:endParaRPr lang="en-US" err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B7334A-65C5-0541-60A0-511C487E2F18}"/>
              </a:ext>
            </a:extLst>
          </p:cNvPr>
          <p:cNvSpPr txBox="1"/>
          <p:nvPr/>
        </p:nvSpPr>
        <p:spPr>
          <a:xfrm>
            <a:off x="4940060" y="2323381"/>
            <a:ext cx="666821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/>
              </a:rPr>
              <a:t>Current number of eligible employees: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/>
              </a:rPr>
              <a:t>Number of out-of-state employees: 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9CAD522-8D2D-033D-251C-021CA9AE7E46}"/>
              </a:ext>
            </a:extLst>
          </p:cNvPr>
          <p:cNvSpPr/>
          <p:nvPr/>
        </p:nvSpPr>
        <p:spPr>
          <a:xfrm>
            <a:off x="7128514" y="3322495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FFFFFF"/>
                </a:solidFill>
                <a:cs typeface="Calibri"/>
              </a:rPr>
              <a:t>Current Costs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967B802-3EDF-8093-853B-2851F4F37497}"/>
              </a:ext>
            </a:extLst>
          </p:cNvPr>
          <p:cNvSpPr/>
          <p:nvPr/>
        </p:nvSpPr>
        <p:spPr>
          <a:xfrm>
            <a:off x="9587042" y="3322496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cs typeface="Calibri"/>
              </a:rPr>
              <a:t>Savings With </a:t>
            </a:r>
            <a:r>
              <a:rPr lang="en-US" err="1">
                <a:solidFill>
                  <a:schemeClr val="bg1"/>
                </a:solidFill>
                <a:cs typeface="Calibri"/>
              </a:rPr>
              <a:t>SureCo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DA1AA96-9D82-B805-D55A-D3A776B26D40}"/>
              </a:ext>
            </a:extLst>
          </p:cNvPr>
          <p:cNvSpPr/>
          <p:nvPr/>
        </p:nvSpPr>
        <p:spPr>
          <a:xfrm>
            <a:off x="4669985" y="3854458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00">
                <a:solidFill>
                  <a:srgbClr val="011C34"/>
                </a:solidFill>
                <a:cs typeface="Calibri"/>
              </a:rPr>
              <a:t>Monthly Savings - Employees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0B9324D-CCA2-6902-AF49-F13A10A4BA00}"/>
              </a:ext>
            </a:extLst>
          </p:cNvPr>
          <p:cNvSpPr/>
          <p:nvPr/>
        </p:nvSpPr>
        <p:spPr>
          <a:xfrm>
            <a:off x="7128513" y="3854457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011C34"/>
                </a:solidFill>
                <a:cs typeface="Calibri"/>
              </a:rPr>
              <a:t>–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D7F429E-0C25-EFDE-E325-E7CB245366F0}"/>
              </a:ext>
            </a:extLst>
          </p:cNvPr>
          <p:cNvSpPr/>
          <p:nvPr/>
        </p:nvSpPr>
        <p:spPr>
          <a:xfrm>
            <a:off x="9587041" y="3854458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cs typeface="Calibri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EBE1D34-FB11-F379-5041-1EC586385020}"/>
              </a:ext>
            </a:extLst>
          </p:cNvPr>
          <p:cNvSpPr/>
          <p:nvPr/>
        </p:nvSpPr>
        <p:spPr>
          <a:xfrm>
            <a:off x="4669985" y="4386420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rgbClr val="011C34"/>
                </a:solidFill>
                <a:cs typeface="Calibri"/>
              </a:rPr>
              <a:t>Annual Savings - Employees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88BB276-B0B1-A712-C563-87F54A74913E}"/>
              </a:ext>
            </a:extLst>
          </p:cNvPr>
          <p:cNvSpPr/>
          <p:nvPr/>
        </p:nvSpPr>
        <p:spPr>
          <a:xfrm>
            <a:off x="7128513" y="4386419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011C34"/>
                </a:solidFill>
                <a:cs typeface="Calibri"/>
              </a:rPr>
              <a:t>–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F6F8918-0852-9DFF-4C07-C097AEFF177D}"/>
              </a:ext>
            </a:extLst>
          </p:cNvPr>
          <p:cNvSpPr/>
          <p:nvPr/>
        </p:nvSpPr>
        <p:spPr>
          <a:xfrm>
            <a:off x="9587041" y="4386420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cs typeface="Calibri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198A341-0123-DEA3-E0E7-EB0F9A93CEEE}"/>
              </a:ext>
            </a:extLst>
          </p:cNvPr>
          <p:cNvSpPr/>
          <p:nvPr/>
        </p:nvSpPr>
        <p:spPr>
          <a:xfrm>
            <a:off x="4684362" y="4904005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rgbClr val="011C34"/>
                </a:solidFill>
                <a:cs typeface="Calibri"/>
              </a:rPr>
              <a:t>Monthly Costs - Employer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402966F-1E90-705C-B6CE-DE1A93F03EDF}"/>
              </a:ext>
            </a:extLst>
          </p:cNvPr>
          <p:cNvSpPr/>
          <p:nvPr/>
        </p:nvSpPr>
        <p:spPr>
          <a:xfrm>
            <a:off x="7142890" y="4904004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cs typeface="Calibri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C955C8E-82A1-EB4B-3A37-AB24502611FF}"/>
              </a:ext>
            </a:extLst>
          </p:cNvPr>
          <p:cNvSpPr/>
          <p:nvPr/>
        </p:nvSpPr>
        <p:spPr>
          <a:xfrm>
            <a:off x="9601418" y="4904005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cs typeface="Calibri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C1A59ED-3BD2-2596-5840-98DDC723FAA0}"/>
              </a:ext>
            </a:extLst>
          </p:cNvPr>
          <p:cNvSpPr/>
          <p:nvPr/>
        </p:nvSpPr>
        <p:spPr>
          <a:xfrm>
            <a:off x="4684362" y="5435967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rgbClr val="011C34"/>
                </a:solidFill>
                <a:cs typeface="Calibri"/>
              </a:rPr>
              <a:t>Annual Costs - Employer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21E8059-E58A-C449-4DAE-AFEB23CB4A99}"/>
              </a:ext>
            </a:extLst>
          </p:cNvPr>
          <p:cNvSpPr/>
          <p:nvPr/>
        </p:nvSpPr>
        <p:spPr>
          <a:xfrm>
            <a:off x="7142890" y="5435966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cs typeface="Calibri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75C0B34-8499-9509-CBC9-EF80937B0C56}"/>
              </a:ext>
            </a:extLst>
          </p:cNvPr>
          <p:cNvSpPr/>
          <p:nvPr/>
        </p:nvSpPr>
        <p:spPr>
          <a:xfrm>
            <a:off x="9601418" y="5435967"/>
            <a:ext cx="2271622" cy="359433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09B094-7A14-00D6-15FE-A037983FB3E0}"/>
              </a:ext>
            </a:extLst>
          </p:cNvPr>
          <p:cNvSpPr txBox="1"/>
          <p:nvPr/>
        </p:nvSpPr>
        <p:spPr>
          <a:xfrm>
            <a:off x="8400635" y="357440"/>
            <a:ext cx="360358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rgbClr val="011C34"/>
                </a:solidFill>
                <a:latin typeface="Century Gothic"/>
              </a:rPr>
              <a:t>See instructions from the previous slide</a:t>
            </a:r>
          </a:p>
          <a:p>
            <a:r>
              <a:rPr lang="en-US" sz="1400" b="1" dirty="0">
                <a:solidFill>
                  <a:srgbClr val="011C34"/>
                </a:solidFill>
                <a:latin typeface="Century Gothic"/>
              </a:rPr>
              <a:t>&amp; delete this box when presenting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F9A426-7E84-300D-587F-ADA7059750F1}"/>
              </a:ext>
            </a:extLst>
          </p:cNvPr>
          <p:cNvSpPr/>
          <p:nvPr/>
        </p:nvSpPr>
        <p:spPr>
          <a:xfrm>
            <a:off x="8400635" y="250826"/>
            <a:ext cx="3472405" cy="7788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de5.m4a">
            <a:hlinkClick r:id="" action="ppaction://media"/>
            <a:extLst>
              <a:ext uri="{FF2B5EF4-FFF2-40B4-BE49-F238E27FC236}">
                <a16:creationId xmlns:a16="http://schemas.microsoft.com/office/drawing/2014/main" id="{1D4C99A4-9812-5451-5B47-43FDB69F9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1192" y="5133549"/>
            <a:ext cx="812800" cy="812800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6F19BA2-A008-2DC2-9737-6DE1022F7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D17E6B50-07E6-78CA-7E2F-56CE6AABB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" t="7963" r="101" b="8100"/>
          <a:stretch/>
        </p:blipFill>
        <p:spPr>
          <a:xfrm>
            <a:off x="1370" y="665"/>
            <a:ext cx="12198369" cy="68590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DEC31D-FDC9-91AD-675C-8282CBE9B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BE8"/>
          </a:solidFill>
          <a:ln>
            <a:solidFill>
              <a:srgbClr val="F0E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latin typeface="Century Gothic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CB7CC5-9AE9-B0B7-47DB-1ECED9C619C9}"/>
              </a:ext>
            </a:extLst>
          </p:cNvPr>
          <p:cNvCxnSpPr/>
          <p:nvPr/>
        </p:nvCxnSpPr>
        <p:spPr>
          <a:xfrm>
            <a:off x="0" y="1275348"/>
            <a:ext cx="10768263" cy="0"/>
          </a:xfrm>
          <a:prstGeom prst="line">
            <a:avLst/>
          </a:prstGeom>
          <a:ln w="22225">
            <a:solidFill>
              <a:srgbClr val="1030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FE36016-2FD0-7BA6-8AFC-F56E0615141A}"/>
              </a:ext>
            </a:extLst>
          </p:cNvPr>
          <p:cNvSpPr txBox="1"/>
          <p:nvPr/>
        </p:nvSpPr>
        <p:spPr>
          <a:xfrm>
            <a:off x="686313" y="678721"/>
            <a:ext cx="1033733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103044"/>
                </a:solidFill>
                <a:latin typeface="Century Gothic"/>
              </a:rPr>
              <a:t>SureCo's Enrollment Platform Case Study | </a:t>
            </a:r>
            <a:r>
              <a:rPr lang="en-US" sz="2000" b="1" dirty="0">
                <a:solidFill>
                  <a:srgbClr val="103044"/>
                </a:solidFill>
                <a:latin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 Management</a:t>
            </a:r>
            <a:r>
              <a:rPr lang="en-US" sz="2000" b="1" dirty="0">
                <a:solidFill>
                  <a:srgbClr val="103044"/>
                </a:solidFill>
                <a:latin typeface="Century Gothic"/>
              </a:rPr>
              <a:t> </a:t>
            </a:r>
            <a:endParaRPr lang="en-US" dirty="0">
              <a:solidFill>
                <a:srgbClr val="103044"/>
              </a:solidFill>
              <a:cs typeface="Calibri"/>
            </a:endParaRPr>
          </a:p>
          <a:p>
            <a:endParaRPr lang="en-US" sz="20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06BC0-9BC3-C524-0707-AEA93EEED86D}"/>
              </a:ext>
            </a:extLst>
          </p:cNvPr>
          <p:cNvSpPr txBox="1"/>
          <p:nvPr/>
        </p:nvSpPr>
        <p:spPr>
          <a:xfrm>
            <a:off x="687326" y="3618789"/>
            <a:ext cx="439519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459EA6"/>
                </a:solidFill>
                <a:latin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 Managment with SureCo</a:t>
            </a:r>
            <a:endParaRPr lang="en-US" sz="2400" b="1" dirty="0">
              <a:solidFill>
                <a:srgbClr val="459EA6"/>
              </a:solidFill>
              <a:latin typeface="Century Gothic"/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D98C8-EABC-6E58-0DFE-28CD40C3D2F3}"/>
              </a:ext>
            </a:extLst>
          </p:cNvPr>
          <p:cNvSpPr txBox="1"/>
          <p:nvPr/>
        </p:nvSpPr>
        <p:spPr>
          <a:xfrm>
            <a:off x="687324" y="4208739"/>
            <a:ext cx="5506366" cy="22615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35% savings on yearly premiums ($350,000+)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950 eligible employees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Quick implementation (under 21 days)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Payroll reductions done seamlessly through their current HRIS system, Paycom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  <a:latin typeface="Century Gothic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E06241-0F13-ADE4-96D3-B00D642DCA65}"/>
              </a:ext>
            </a:extLst>
          </p:cNvPr>
          <p:cNvSpPr/>
          <p:nvPr/>
        </p:nvSpPr>
        <p:spPr>
          <a:xfrm>
            <a:off x="8249948" y="1913514"/>
            <a:ext cx="2990490" cy="1897810"/>
          </a:xfrm>
          <a:prstGeom prst="roundRect">
            <a:avLst/>
          </a:prstGeom>
          <a:solidFill>
            <a:srgbClr val="011C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E21836-3AB8-1993-5BD8-1B095F709578}"/>
              </a:ext>
            </a:extLst>
          </p:cNvPr>
          <p:cNvSpPr/>
          <p:nvPr/>
        </p:nvSpPr>
        <p:spPr>
          <a:xfrm>
            <a:off x="6352137" y="4055740"/>
            <a:ext cx="4888301" cy="1739660"/>
          </a:xfrm>
          <a:prstGeom prst="roundRect">
            <a:avLst/>
          </a:prstGeom>
          <a:solidFill>
            <a:srgbClr val="011C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8FCDA2-EDC5-3EFB-C4C9-158483A73102}"/>
              </a:ext>
            </a:extLst>
          </p:cNvPr>
          <p:cNvSpPr txBox="1"/>
          <p:nvPr/>
        </p:nvSpPr>
        <p:spPr>
          <a:xfrm>
            <a:off x="8594872" y="2094790"/>
            <a:ext cx="2511764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459EA6"/>
                </a:solidFill>
                <a:latin typeface="Century Gothic"/>
              </a:rPr>
              <a:t>35%</a:t>
            </a:r>
            <a:r>
              <a:rPr lang="en-US" sz="3600" b="1">
                <a:solidFill>
                  <a:srgbClr val="4EF1B8"/>
                </a:solidFill>
                <a:latin typeface="Century Gothic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Century Gothic"/>
              </a:rPr>
              <a:t>savings on yearly premiums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F8D7E0-61DB-2787-AAE2-1288643E3AF0}"/>
              </a:ext>
            </a:extLst>
          </p:cNvPr>
          <p:cNvSpPr txBox="1"/>
          <p:nvPr/>
        </p:nvSpPr>
        <p:spPr>
          <a:xfrm>
            <a:off x="6649870" y="4361525"/>
            <a:ext cx="429455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/>
              </a:rPr>
              <a:t>"I'm thrilled and our ownership is thrilled. This solution makes so much sense for mid-size employers like us. Other companies would be silly not to consider it."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4D4DB6-8CE6-B93C-8961-87AE1E14096F}"/>
              </a:ext>
            </a:extLst>
          </p:cNvPr>
          <p:cNvSpPr txBox="1"/>
          <p:nvPr/>
        </p:nvSpPr>
        <p:spPr>
          <a:xfrm>
            <a:off x="6610792" y="5315315"/>
            <a:ext cx="474025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i="1">
                <a:solidFill>
                  <a:srgbClr val="459EA6"/>
                </a:solidFill>
                <a:ea typeface="+mn-lt"/>
                <a:cs typeface="+mn-lt"/>
              </a:rPr>
              <a:t>—Heather McKamey, Vice President of Human Resources </a:t>
            </a:r>
            <a:endParaRPr lang="en-US">
              <a:solidFill>
                <a:srgbClr val="459EA6"/>
              </a:solidFill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AA6C8A-D2C4-2998-7EEE-051EA07ED65A}"/>
              </a:ext>
            </a:extLst>
          </p:cNvPr>
          <p:cNvSpPr txBox="1"/>
          <p:nvPr/>
        </p:nvSpPr>
        <p:spPr>
          <a:xfrm>
            <a:off x="687324" y="1735355"/>
            <a:ext cx="507093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FFA091"/>
                </a:solidFill>
                <a:latin typeface="Century Gothic"/>
              </a:rPr>
              <a:t>KR Managment Before </a:t>
            </a:r>
            <a:r>
              <a:rPr lang="en-US" sz="2400" b="1" err="1">
                <a:solidFill>
                  <a:srgbClr val="FFA091"/>
                </a:solidFill>
                <a:latin typeface="Century Gothic"/>
              </a:rPr>
              <a:t>SureCo</a:t>
            </a:r>
            <a:endParaRPr lang="en-US" sz="2400" b="1">
              <a:solidFill>
                <a:srgbClr val="FFA091"/>
              </a:solidFill>
              <a:latin typeface="Century Gothic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FB8908-71AE-C641-EB23-C2A9B1F9AC63}"/>
              </a:ext>
            </a:extLst>
          </p:cNvPr>
          <p:cNvSpPr txBox="1"/>
          <p:nvPr/>
        </p:nvSpPr>
        <p:spPr>
          <a:xfrm>
            <a:off x="687322" y="2195908"/>
            <a:ext cx="5506366" cy="11535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Heavy benefits administration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Got hit with 25% premium increase in 2022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03044"/>
                </a:solidFill>
                <a:latin typeface="Century Gothic"/>
                <a:cs typeface="Calibri"/>
              </a:rPr>
              <a:t>Loss ratio around 170% - 200%</a:t>
            </a:r>
          </a:p>
        </p:txBody>
      </p:sp>
      <p:pic>
        <p:nvPicPr>
          <p:cNvPr id="4" name="Slide6.m4a">
            <a:hlinkClick r:id="" action="ppaction://media"/>
            <a:extLst>
              <a:ext uri="{FF2B5EF4-FFF2-40B4-BE49-F238E27FC236}">
                <a16:creationId xmlns:a16="http://schemas.microsoft.com/office/drawing/2014/main" id="{DE7F34E9-4911-2CFC-27BA-2C74F8C6E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7954" y="5121437"/>
            <a:ext cx="812800" cy="812800"/>
          </a:xfrm>
          <a:prstGeom prst="rect">
            <a:avLst/>
          </a:prstGeom>
        </p:spPr>
      </p:pic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4F2AD4B-3162-0488-DBEA-001983FEC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6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182">
            <a:extLst>
              <a:ext uri="{FF2B5EF4-FFF2-40B4-BE49-F238E27FC236}">
                <a16:creationId xmlns:a16="http://schemas.microsoft.com/office/drawing/2014/main" id="{B03178A6-7A56-1B06-B2BB-991BA2CFC85C}"/>
              </a:ext>
            </a:extLst>
          </p:cNvPr>
          <p:cNvSpPr/>
          <p:nvPr/>
        </p:nvSpPr>
        <p:spPr>
          <a:xfrm>
            <a:off x="0" y="0"/>
            <a:ext cx="12187354" cy="6858000"/>
          </a:xfrm>
          <a:prstGeom prst="rect">
            <a:avLst/>
          </a:prstGeom>
          <a:solidFill>
            <a:srgbClr val="103044"/>
          </a:solidFill>
          <a:ln>
            <a:solidFill>
              <a:srgbClr val="4EF1B8">
                <a:alpha val="1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11C34"/>
              </a:solidFill>
              <a:latin typeface="Century Gothic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409850-F8FB-5AFD-CEB6-22D358C488FD}"/>
              </a:ext>
            </a:extLst>
          </p:cNvPr>
          <p:cNvSpPr/>
          <p:nvPr/>
        </p:nvSpPr>
        <p:spPr>
          <a:xfrm>
            <a:off x="799501" y="2455250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Age</a:t>
            </a:r>
            <a:endParaRPr lang="en-US" sz="900" b="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0C54D0-7248-C6FD-D656-44736637F3E5}"/>
              </a:ext>
            </a:extLst>
          </p:cNvPr>
          <p:cNvSpPr/>
          <p:nvPr/>
        </p:nvSpPr>
        <p:spPr>
          <a:xfrm>
            <a:off x="2222693" y="2149115"/>
            <a:ext cx="1558890" cy="182873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  <a:latin typeface="Century Gothic"/>
                <a:cs typeface="Calibri"/>
              </a:rPr>
              <a:t>Traditional Group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4890E8-1838-A3BF-E107-3D87D1E885A1}"/>
              </a:ext>
            </a:extLst>
          </p:cNvPr>
          <p:cNvSpPr/>
          <p:nvPr/>
        </p:nvSpPr>
        <p:spPr>
          <a:xfrm>
            <a:off x="3963431" y="2149115"/>
            <a:ext cx="1563536" cy="182873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  <a:latin typeface="Century Gothic"/>
                <a:cs typeface="Calibri"/>
              </a:rPr>
              <a:t>With SureCo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44A54F-0234-620A-DCEA-4DCBD04F4912}"/>
              </a:ext>
            </a:extLst>
          </p:cNvPr>
          <p:cNvCxnSpPr/>
          <p:nvPr/>
        </p:nvCxnSpPr>
        <p:spPr>
          <a:xfrm>
            <a:off x="0" y="1275348"/>
            <a:ext cx="1076826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BFB8A48-766B-CB5F-F26B-E38AF9455479}"/>
              </a:ext>
            </a:extLst>
          </p:cNvPr>
          <p:cNvSpPr txBox="1"/>
          <p:nvPr/>
        </p:nvSpPr>
        <p:spPr>
          <a:xfrm>
            <a:off x="672945" y="678721"/>
            <a:ext cx="771272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entury Gothic"/>
              </a:rPr>
              <a:t>[company logo] Employee Savings – Real-World Examples</a:t>
            </a:r>
            <a:endParaRPr 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F26027-2D29-7708-2BA4-65E286BAE93B}"/>
              </a:ext>
            </a:extLst>
          </p:cNvPr>
          <p:cNvSpPr/>
          <p:nvPr/>
        </p:nvSpPr>
        <p:spPr>
          <a:xfrm>
            <a:off x="799500" y="2650396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Sex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079675-DCBC-1DAD-E6C0-10F65AF5D844}"/>
              </a:ext>
            </a:extLst>
          </p:cNvPr>
          <p:cNvSpPr/>
          <p:nvPr/>
        </p:nvSpPr>
        <p:spPr>
          <a:xfrm>
            <a:off x="804147" y="2850189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latin typeface="Century Gothic"/>
                <a:cs typeface="Calibri"/>
              </a:rPr>
              <a:t>Family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0FAB41-EB2D-A2DD-0D5C-755C5B8F5773}"/>
              </a:ext>
            </a:extLst>
          </p:cNvPr>
          <p:cNvSpPr/>
          <p:nvPr/>
        </p:nvSpPr>
        <p:spPr>
          <a:xfrm>
            <a:off x="804146" y="3045335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Location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A7DB30-A1FB-E956-5D31-FE58EF3A0358}"/>
              </a:ext>
            </a:extLst>
          </p:cNvPr>
          <p:cNvSpPr/>
          <p:nvPr/>
        </p:nvSpPr>
        <p:spPr>
          <a:xfrm>
            <a:off x="804147" y="3245127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Carrier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D62511-66B2-E8C2-476E-D40C7511C339}"/>
              </a:ext>
            </a:extLst>
          </p:cNvPr>
          <p:cNvSpPr/>
          <p:nvPr/>
        </p:nvSpPr>
        <p:spPr>
          <a:xfrm>
            <a:off x="804146" y="3444919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Plan Type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65259-BB74-6801-C1AB-4AB8E434F3DD}"/>
              </a:ext>
            </a:extLst>
          </p:cNvPr>
          <p:cNvSpPr/>
          <p:nvPr/>
        </p:nvSpPr>
        <p:spPr>
          <a:xfrm>
            <a:off x="799500" y="3649358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latin typeface="Century Gothic"/>
                <a:cs typeface="Calibri"/>
              </a:rPr>
              <a:t>Monthly Premium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077A00-F0A4-3408-40A2-6753BC6EBAC7}"/>
              </a:ext>
            </a:extLst>
          </p:cNvPr>
          <p:cNvSpPr/>
          <p:nvPr/>
        </p:nvSpPr>
        <p:spPr>
          <a:xfrm>
            <a:off x="808792" y="3844504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Deductible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7B9E74-D7DC-D16B-8D60-77AFC7E5D5D7}"/>
              </a:ext>
            </a:extLst>
          </p:cNvPr>
          <p:cNvSpPr/>
          <p:nvPr/>
        </p:nvSpPr>
        <p:spPr>
          <a:xfrm>
            <a:off x="799500" y="4039651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latin typeface="Century Gothic"/>
                <a:cs typeface="Calibri"/>
              </a:rPr>
              <a:t>OOP Max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110C8F5-0423-31F7-A3B2-FEE2FC4E9407}"/>
              </a:ext>
            </a:extLst>
          </p:cNvPr>
          <p:cNvSpPr/>
          <p:nvPr/>
        </p:nvSpPr>
        <p:spPr>
          <a:xfrm>
            <a:off x="804145" y="4234797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Primary Care Copay</a:t>
            </a:r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73009DB-D5DE-3D5B-965E-37383E9704E6}"/>
              </a:ext>
            </a:extLst>
          </p:cNvPr>
          <p:cNvSpPr/>
          <p:nvPr/>
        </p:nvSpPr>
        <p:spPr>
          <a:xfrm>
            <a:off x="804146" y="4429944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Specialist Copay</a:t>
            </a:r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7290358-CFDD-89EC-12D0-0BB25FD1F75C}"/>
              </a:ext>
            </a:extLst>
          </p:cNvPr>
          <p:cNvSpPr/>
          <p:nvPr/>
        </p:nvSpPr>
        <p:spPr>
          <a:xfrm>
            <a:off x="2221282" y="2464543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61</a:t>
            </a:r>
            <a:endParaRPr lang="en-US" sz="900" b="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8FAEC54-4453-B240-8B7B-26BA50A68164}"/>
              </a:ext>
            </a:extLst>
          </p:cNvPr>
          <p:cNvSpPr/>
          <p:nvPr/>
        </p:nvSpPr>
        <p:spPr>
          <a:xfrm>
            <a:off x="2221281" y="2659689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17C701D-C6A4-BFAD-188C-106B5C88F81B}"/>
              </a:ext>
            </a:extLst>
          </p:cNvPr>
          <p:cNvSpPr/>
          <p:nvPr/>
        </p:nvSpPr>
        <p:spPr>
          <a:xfrm>
            <a:off x="2225928" y="2859482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508855D-04AF-4F90-43E1-D99A691BF8AA}"/>
              </a:ext>
            </a:extLst>
          </p:cNvPr>
          <p:cNvSpPr/>
          <p:nvPr/>
        </p:nvSpPr>
        <p:spPr>
          <a:xfrm>
            <a:off x="2225927" y="3054628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Florida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F9141E-93EF-727F-B1BB-D297F183B580}"/>
              </a:ext>
            </a:extLst>
          </p:cNvPr>
          <p:cNvSpPr/>
          <p:nvPr/>
        </p:nvSpPr>
        <p:spPr>
          <a:xfrm>
            <a:off x="2225928" y="3254420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Cigna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5A62E76-1F19-3BCF-163D-561A19B6DA39}"/>
              </a:ext>
            </a:extLst>
          </p:cNvPr>
          <p:cNvSpPr/>
          <p:nvPr/>
        </p:nvSpPr>
        <p:spPr>
          <a:xfrm>
            <a:off x="2225927" y="3454212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HMO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D19FE77-C5F2-11A6-C47F-7C1E6978CCF4}"/>
              </a:ext>
            </a:extLst>
          </p:cNvPr>
          <p:cNvSpPr/>
          <p:nvPr/>
        </p:nvSpPr>
        <p:spPr>
          <a:xfrm>
            <a:off x="2221281" y="3658651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$481.56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DF0C20F-FB94-E802-0CB9-18025EB17AFE}"/>
              </a:ext>
            </a:extLst>
          </p:cNvPr>
          <p:cNvSpPr/>
          <p:nvPr/>
        </p:nvSpPr>
        <p:spPr>
          <a:xfrm>
            <a:off x="2221280" y="3853797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$1,500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ADD58CA-C874-146A-D812-780504EFA9F7}"/>
              </a:ext>
            </a:extLst>
          </p:cNvPr>
          <p:cNvSpPr/>
          <p:nvPr/>
        </p:nvSpPr>
        <p:spPr>
          <a:xfrm>
            <a:off x="2221281" y="4048944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$8,000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EC6DE43-CBD0-15FB-D71E-9E646C259213}"/>
              </a:ext>
            </a:extLst>
          </p:cNvPr>
          <p:cNvSpPr/>
          <p:nvPr/>
        </p:nvSpPr>
        <p:spPr>
          <a:xfrm>
            <a:off x="2225926" y="4244090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$20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908CA7A-F357-AE54-0FBA-65133E9565DF}"/>
              </a:ext>
            </a:extLst>
          </p:cNvPr>
          <p:cNvSpPr/>
          <p:nvPr/>
        </p:nvSpPr>
        <p:spPr>
          <a:xfrm>
            <a:off x="2225927" y="4439237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$40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2448CB7-F08C-5E91-616A-2D24BA13D155}"/>
              </a:ext>
            </a:extLst>
          </p:cNvPr>
          <p:cNvSpPr/>
          <p:nvPr/>
        </p:nvSpPr>
        <p:spPr>
          <a:xfrm>
            <a:off x="3963659" y="2450603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61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1DADBFB-E183-005E-DF25-EE1B9E0D8859}"/>
              </a:ext>
            </a:extLst>
          </p:cNvPr>
          <p:cNvSpPr/>
          <p:nvPr/>
        </p:nvSpPr>
        <p:spPr>
          <a:xfrm>
            <a:off x="3963659" y="2645749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7F22B03-0C29-CC89-EBDA-D7AECE4206E4}"/>
              </a:ext>
            </a:extLst>
          </p:cNvPr>
          <p:cNvSpPr/>
          <p:nvPr/>
        </p:nvSpPr>
        <p:spPr>
          <a:xfrm>
            <a:off x="3968306" y="2845542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Yes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D18077E-B364-90E4-6F67-92FE65136875}"/>
              </a:ext>
            </a:extLst>
          </p:cNvPr>
          <p:cNvSpPr/>
          <p:nvPr/>
        </p:nvSpPr>
        <p:spPr>
          <a:xfrm>
            <a:off x="3968304" y="3040688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Florida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AB0EDFA-648E-0C99-D6BF-318FBDAC7986}"/>
              </a:ext>
            </a:extLst>
          </p:cNvPr>
          <p:cNvSpPr/>
          <p:nvPr/>
        </p:nvSpPr>
        <p:spPr>
          <a:xfrm>
            <a:off x="3968306" y="3240480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Florida Blue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6D22B4E-32D6-59DC-A503-4AC1E16F0435}"/>
              </a:ext>
            </a:extLst>
          </p:cNvPr>
          <p:cNvSpPr/>
          <p:nvPr/>
        </p:nvSpPr>
        <p:spPr>
          <a:xfrm>
            <a:off x="3968304" y="3440272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PPO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D3074D7-C4C9-72E7-F893-DA6F56FD55C6}"/>
              </a:ext>
            </a:extLst>
          </p:cNvPr>
          <p:cNvSpPr/>
          <p:nvPr/>
        </p:nvSpPr>
        <p:spPr>
          <a:xfrm>
            <a:off x="3963659" y="3644711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$11.09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03EE38F-74D9-C407-CFA4-170DC9DB082A}"/>
              </a:ext>
            </a:extLst>
          </p:cNvPr>
          <p:cNvSpPr/>
          <p:nvPr/>
        </p:nvSpPr>
        <p:spPr>
          <a:xfrm>
            <a:off x="3963657" y="3839857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$500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9036AEB-CB34-99BB-BC4D-5E32BD1667CD}"/>
              </a:ext>
            </a:extLst>
          </p:cNvPr>
          <p:cNvSpPr/>
          <p:nvPr/>
        </p:nvSpPr>
        <p:spPr>
          <a:xfrm>
            <a:off x="3963659" y="4035004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$8,550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EBB5CCE-01E1-1368-501B-E0015E8A14F6}"/>
              </a:ext>
            </a:extLst>
          </p:cNvPr>
          <p:cNvSpPr/>
          <p:nvPr/>
        </p:nvSpPr>
        <p:spPr>
          <a:xfrm>
            <a:off x="3968304" y="4230150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B81634F-8F6A-3B3F-8DC5-FE238665FB24}"/>
              </a:ext>
            </a:extLst>
          </p:cNvPr>
          <p:cNvSpPr/>
          <p:nvPr/>
        </p:nvSpPr>
        <p:spPr>
          <a:xfrm>
            <a:off x="3968304" y="4425297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$20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E9AEBF6-989A-4256-54FF-940E56495CD8}"/>
              </a:ext>
            </a:extLst>
          </p:cNvPr>
          <p:cNvSpPr/>
          <p:nvPr/>
        </p:nvSpPr>
        <p:spPr>
          <a:xfrm>
            <a:off x="799498" y="4824882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 dirty="0">
                <a:solidFill>
                  <a:srgbClr val="FFFFFF"/>
                </a:solidFill>
                <a:latin typeface="Century Gothic"/>
                <a:cs typeface="Calibri"/>
              </a:rPr>
              <a:t>Rx Tier 1</a:t>
            </a:r>
            <a:endParaRPr lang="en-US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090338F4-1333-9373-865B-C2F9175B8183}"/>
              </a:ext>
            </a:extLst>
          </p:cNvPr>
          <p:cNvSpPr/>
          <p:nvPr/>
        </p:nvSpPr>
        <p:spPr>
          <a:xfrm>
            <a:off x="799499" y="5020029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 dirty="0">
                <a:solidFill>
                  <a:srgbClr val="FFFFFF"/>
                </a:solidFill>
                <a:latin typeface="Century Gothic"/>
                <a:cs typeface="Calibri"/>
              </a:rPr>
              <a:t>Rx Tier 2</a:t>
            </a:r>
            <a:endParaRPr lang="en-US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43B9404F-A805-CE2D-49AC-4BA935FF1C81}"/>
              </a:ext>
            </a:extLst>
          </p:cNvPr>
          <p:cNvSpPr/>
          <p:nvPr/>
        </p:nvSpPr>
        <p:spPr>
          <a:xfrm>
            <a:off x="2221279" y="4834175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66CE53D-BF43-E506-1354-85C043D2B558}"/>
              </a:ext>
            </a:extLst>
          </p:cNvPr>
          <p:cNvSpPr/>
          <p:nvPr/>
        </p:nvSpPr>
        <p:spPr>
          <a:xfrm>
            <a:off x="2221280" y="5029322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$30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62A4BA2-ACB3-1D87-8C4F-CAF3C6C0D1D6}"/>
              </a:ext>
            </a:extLst>
          </p:cNvPr>
          <p:cNvSpPr/>
          <p:nvPr/>
        </p:nvSpPr>
        <p:spPr>
          <a:xfrm>
            <a:off x="3963657" y="4820235"/>
            <a:ext cx="1559220" cy="150349"/>
          </a:xfrm>
          <a:prstGeom prst="roundRect">
            <a:avLst/>
          </a:prstGeom>
          <a:solidFill>
            <a:srgbClr val="CFFFEB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$4</a:t>
            </a:r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1FC0EE6-601D-F8B1-670A-69DBB1E64E8E}"/>
              </a:ext>
            </a:extLst>
          </p:cNvPr>
          <p:cNvSpPr/>
          <p:nvPr/>
        </p:nvSpPr>
        <p:spPr>
          <a:xfrm>
            <a:off x="3963657" y="5015382"/>
            <a:ext cx="1559220" cy="150349"/>
          </a:xfrm>
          <a:prstGeom prst="roundRect">
            <a:avLst/>
          </a:prstGeom>
          <a:solidFill>
            <a:srgbClr val="CFFFEB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$30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FA48A97-3507-BF8C-93F4-36F13C62556A}"/>
              </a:ext>
            </a:extLst>
          </p:cNvPr>
          <p:cNvSpPr/>
          <p:nvPr/>
        </p:nvSpPr>
        <p:spPr>
          <a:xfrm>
            <a:off x="804144" y="5196588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Doctor Match</a:t>
            </a:r>
            <a:endParaRPr lang="en-US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E00A2E6E-1294-2919-9A99-2D2047409C99}"/>
              </a:ext>
            </a:extLst>
          </p:cNvPr>
          <p:cNvSpPr/>
          <p:nvPr/>
        </p:nvSpPr>
        <p:spPr>
          <a:xfrm>
            <a:off x="804145" y="5391735"/>
            <a:ext cx="1382660" cy="164288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Facilities Match</a:t>
            </a:r>
            <a:endParaRPr lang="en-US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1E82EBE-06FD-41A4-A10F-4197AE15C132}"/>
              </a:ext>
            </a:extLst>
          </p:cNvPr>
          <p:cNvSpPr/>
          <p:nvPr/>
        </p:nvSpPr>
        <p:spPr>
          <a:xfrm>
            <a:off x="2225925" y="5233759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A3A6833-1F7B-6C1D-8F41-41106359F8EB}"/>
              </a:ext>
            </a:extLst>
          </p:cNvPr>
          <p:cNvSpPr/>
          <p:nvPr/>
        </p:nvSpPr>
        <p:spPr>
          <a:xfrm>
            <a:off x="2225926" y="5428906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3A6FCEE-DC55-4D09-AC8E-6CBE2958031C}"/>
              </a:ext>
            </a:extLst>
          </p:cNvPr>
          <p:cNvSpPr/>
          <p:nvPr/>
        </p:nvSpPr>
        <p:spPr>
          <a:xfrm>
            <a:off x="3968303" y="5219819"/>
            <a:ext cx="1559220" cy="150349"/>
          </a:xfrm>
          <a:prstGeom prst="roundRect">
            <a:avLst/>
          </a:prstGeom>
          <a:solidFill>
            <a:srgbClr val="E1CFFF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6C0A9F9-B5CA-76A2-FCC4-32509F05ADA2}"/>
              </a:ext>
            </a:extLst>
          </p:cNvPr>
          <p:cNvSpPr/>
          <p:nvPr/>
        </p:nvSpPr>
        <p:spPr>
          <a:xfrm>
            <a:off x="3968303" y="5414966"/>
            <a:ext cx="1559220" cy="150349"/>
          </a:xfrm>
          <a:prstGeom prst="roundRect">
            <a:avLst/>
          </a:prstGeom>
          <a:solidFill>
            <a:srgbClr val="E1CFFF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1FCEB37-F0E2-ECE9-2E61-B4BE64381F13}"/>
              </a:ext>
            </a:extLst>
          </p:cNvPr>
          <p:cNvSpPr txBox="1"/>
          <p:nvPr/>
        </p:nvSpPr>
        <p:spPr>
          <a:xfrm>
            <a:off x="2418834" y="5642315"/>
            <a:ext cx="326015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entury Gothic"/>
              </a:rPr>
              <a:t>Annual Savings = </a:t>
            </a:r>
            <a:r>
              <a:rPr lang="en-US" b="1">
                <a:solidFill>
                  <a:srgbClr val="FFA091"/>
                </a:solidFill>
                <a:latin typeface="Century Gothic"/>
              </a:rPr>
              <a:t>$5,645.64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342C88A-AA09-692A-5010-ADB171733D9A}"/>
              </a:ext>
            </a:extLst>
          </p:cNvPr>
          <p:cNvSpPr txBox="1"/>
          <p:nvPr/>
        </p:nvSpPr>
        <p:spPr>
          <a:xfrm>
            <a:off x="3051717" y="1653167"/>
            <a:ext cx="16745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59EA6"/>
                </a:solidFill>
                <a:latin typeface="Century Gothic"/>
              </a:rPr>
              <a:t>Employee #1</a:t>
            </a:r>
            <a:endParaRPr lang="en-US">
              <a:solidFill>
                <a:srgbClr val="459EA6"/>
              </a:solidFill>
              <a:cs typeface="Calibri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FD249BF9-D50F-1E45-A2F8-D913C9632D01}"/>
              </a:ext>
            </a:extLst>
          </p:cNvPr>
          <p:cNvSpPr/>
          <p:nvPr/>
        </p:nvSpPr>
        <p:spPr>
          <a:xfrm>
            <a:off x="6054513" y="2432019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Age</a:t>
            </a:r>
            <a:endParaRPr lang="en-US" sz="900" b="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BDA3E2F5-B4EF-6D88-0250-3164188F017C}"/>
              </a:ext>
            </a:extLst>
          </p:cNvPr>
          <p:cNvSpPr/>
          <p:nvPr/>
        </p:nvSpPr>
        <p:spPr>
          <a:xfrm>
            <a:off x="7505583" y="2139822"/>
            <a:ext cx="1558890" cy="182873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  <a:latin typeface="Century Gothic"/>
                <a:cs typeface="Calibri"/>
              </a:rPr>
              <a:t>Traditional Group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38C20114-53B0-62F3-97AE-805121BBF4B3}"/>
              </a:ext>
            </a:extLst>
          </p:cNvPr>
          <p:cNvSpPr/>
          <p:nvPr/>
        </p:nvSpPr>
        <p:spPr>
          <a:xfrm>
            <a:off x="9246321" y="2139822"/>
            <a:ext cx="1563536" cy="182873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  <a:latin typeface="Century Gothic"/>
                <a:cs typeface="Calibri"/>
              </a:rPr>
              <a:t>With SureCo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D9BDF378-91E4-6B23-E657-C3A2E49D32EE}"/>
              </a:ext>
            </a:extLst>
          </p:cNvPr>
          <p:cNvSpPr/>
          <p:nvPr/>
        </p:nvSpPr>
        <p:spPr>
          <a:xfrm>
            <a:off x="6054512" y="2627165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Sex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B0E808AA-DCA5-8CA1-0D89-B7259DCF482E}"/>
              </a:ext>
            </a:extLst>
          </p:cNvPr>
          <p:cNvSpPr/>
          <p:nvPr/>
        </p:nvSpPr>
        <p:spPr>
          <a:xfrm>
            <a:off x="6059159" y="2826958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latin typeface="Century Gothic"/>
                <a:cs typeface="Calibri"/>
              </a:rPr>
              <a:t>Family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0E28BB09-E5EF-A53A-941F-527B8B394B87}"/>
              </a:ext>
            </a:extLst>
          </p:cNvPr>
          <p:cNvSpPr/>
          <p:nvPr/>
        </p:nvSpPr>
        <p:spPr>
          <a:xfrm>
            <a:off x="6059158" y="3022104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Location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7174605B-9CD3-A961-941A-CD95B866F3CA}"/>
              </a:ext>
            </a:extLst>
          </p:cNvPr>
          <p:cNvSpPr/>
          <p:nvPr/>
        </p:nvSpPr>
        <p:spPr>
          <a:xfrm>
            <a:off x="6059159" y="3221896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Carrier</a:t>
            </a:r>
            <a:endParaRPr lang="en-US"/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5DFCDB24-5F28-8960-5E1D-DD546005D8EB}"/>
              </a:ext>
            </a:extLst>
          </p:cNvPr>
          <p:cNvSpPr/>
          <p:nvPr/>
        </p:nvSpPr>
        <p:spPr>
          <a:xfrm>
            <a:off x="6059158" y="3421688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Plan Type</a:t>
            </a:r>
            <a:endParaRPr lang="en-US"/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844C1926-7714-FAED-83CD-52395CB28582}"/>
              </a:ext>
            </a:extLst>
          </p:cNvPr>
          <p:cNvSpPr/>
          <p:nvPr/>
        </p:nvSpPr>
        <p:spPr>
          <a:xfrm>
            <a:off x="6054512" y="3626127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latin typeface="Century Gothic"/>
                <a:cs typeface="Calibri"/>
              </a:rPr>
              <a:t>Monthly Premium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EA7E182B-4E76-2444-7CB0-A95ED2840D87}"/>
              </a:ext>
            </a:extLst>
          </p:cNvPr>
          <p:cNvSpPr/>
          <p:nvPr/>
        </p:nvSpPr>
        <p:spPr>
          <a:xfrm>
            <a:off x="6063804" y="3821273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Deductible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31C35665-6E7D-8C16-7ECC-178C545C6B56}"/>
              </a:ext>
            </a:extLst>
          </p:cNvPr>
          <p:cNvSpPr/>
          <p:nvPr/>
        </p:nvSpPr>
        <p:spPr>
          <a:xfrm>
            <a:off x="6054512" y="4016420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latin typeface="Century Gothic"/>
                <a:cs typeface="Calibri"/>
              </a:rPr>
              <a:t>OOP Max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93CEBC29-D703-B9C6-DE13-2C9B523C0F86}"/>
              </a:ext>
            </a:extLst>
          </p:cNvPr>
          <p:cNvSpPr/>
          <p:nvPr/>
        </p:nvSpPr>
        <p:spPr>
          <a:xfrm>
            <a:off x="6059157" y="4211566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Primary Care Copay</a:t>
            </a:r>
            <a:endParaRPr lang="en-US"/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71E085B5-E847-2235-AF4A-0298291F5758}"/>
              </a:ext>
            </a:extLst>
          </p:cNvPr>
          <p:cNvSpPr/>
          <p:nvPr/>
        </p:nvSpPr>
        <p:spPr>
          <a:xfrm>
            <a:off x="6059158" y="4406713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Specialist Copay</a:t>
            </a:r>
            <a:endParaRPr lang="en-US"/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B22212EF-FA70-AF1D-5D90-8219CDAFA3C3}"/>
              </a:ext>
            </a:extLst>
          </p:cNvPr>
          <p:cNvSpPr/>
          <p:nvPr/>
        </p:nvSpPr>
        <p:spPr>
          <a:xfrm>
            <a:off x="7504172" y="2455250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35</a:t>
            </a:r>
            <a:endParaRPr lang="en-US"/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7ADEF2C9-B18C-2AD7-4731-46664A313AEA}"/>
              </a:ext>
            </a:extLst>
          </p:cNvPr>
          <p:cNvSpPr/>
          <p:nvPr/>
        </p:nvSpPr>
        <p:spPr>
          <a:xfrm>
            <a:off x="7504171" y="2650396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1DAD28FB-3E23-CCD7-6D91-0DDC2460D1C7}"/>
              </a:ext>
            </a:extLst>
          </p:cNvPr>
          <p:cNvSpPr/>
          <p:nvPr/>
        </p:nvSpPr>
        <p:spPr>
          <a:xfrm>
            <a:off x="7508818" y="2850189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No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41548CF8-97CD-12CA-BFDA-91C5E15489C1}"/>
              </a:ext>
            </a:extLst>
          </p:cNvPr>
          <p:cNvSpPr/>
          <p:nvPr/>
        </p:nvSpPr>
        <p:spPr>
          <a:xfrm>
            <a:off x="7508817" y="3045335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Illinois</a:t>
            </a:r>
            <a:endParaRPr lang="en-US" err="1"/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62D038DA-8AF0-F7DC-5CDB-3DEFC65AAD2C}"/>
              </a:ext>
            </a:extLst>
          </p:cNvPr>
          <p:cNvSpPr/>
          <p:nvPr/>
        </p:nvSpPr>
        <p:spPr>
          <a:xfrm>
            <a:off x="7508818" y="3245127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Cigna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C50E4CA3-81D1-508B-05C6-2FC1BC41BB24}"/>
              </a:ext>
            </a:extLst>
          </p:cNvPr>
          <p:cNvSpPr/>
          <p:nvPr/>
        </p:nvSpPr>
        <p:spPr>
          <a:xfrm>
            <a:off x="7508817" y="3444919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HMO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D22E1590-0A3D-8214-B75B-28E2566F13AE}"/>
              </a:ext>
            </a:extLst>
          </p:cNvPr>
          <p:cNvSpPr/>
          <p:nvPr/>
        </p:nvSpPr>
        <p:spPr>
          <a:xfrm>
            <a:off x="7504171" y="3649358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$98.78</a:t>
            </a:r>
            <a:endParaRPr lang="en-US"/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C9650AF7-E6B8-58A8-6447-54126D2C40DA}"/>
              </a:ext>
            </a:extLst>
          </p:cNvPr>
          <p:cNvSpPr/>
          <p:nvPr/>
        </p:nvSpPr>
        <p:spPr>
          <a:xfrm>
            <a:off x="7504170" y="3844504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$2,500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25AB7ECB-5FD4-7485-64DB-33A3C6BC0F31}"/>
              </a:ext>
            </a:extLst>
          </p:cNvPr>
          <p:cNvSpPr/>
          <p:nvPr/>
        </p:nvSpPr>
        <p:spPr>
          <a:xfrm>
            <a:off x="7504171" y="4039651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$8,000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A375ABA1-AC09-1870-D21C-0413BA83D3C9}"/>
              </a:ext>
            </a:extLst>
          </p:cNvPr>
          <p:cNvSpPr/>
          <p:nvPr/>
        </p:nvSpPr>
        <p:spPr>
          <a:xfrm>
            <a:off x="7508816" y="4234797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$20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1D533CF0-09DE-E6D0-A992-8FC8ACCB873F}"/>
              </a:ext>
            </a:extLst>
          </p:cNvPr>
          <p:cNvSpPr/>
          <p:nvPr/>
        </p:nvSpPr>
        <p:spPr>
          <a:xfrm>
            <a:off x="7508817" y="4429944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$40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308CFD3C-CED4-9481-644D-24724345BCC9}"/>
              </a:ext>
            </a:extLst>
          </p:cNvPr>
          <p:cNvSpPr/>
          <p:nvPr/>
        </p:nvSpPr>
        <p:spPr>
          <a:xfrm>
            <a:off x="9246549" y="2441310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35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89DB1504-05B6-5127-3AC1-6401CA191DF7}"/>
              </a:ext>
            </a:extLst>
          </p:cNvPr>
          <p:cNvSpPr/>
          <p:nvPr/>
        </p:nvSpPr>
        <p:spPr>
          <a:xfrm>
            <a:off x="9246549" y="2636456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2441FB35-5E8F-A819-0439-476B98715D63}"/>
              </a:ext>
            </a:extLst>
          </p:cNvPr>
          <p:cNvSpPr/>
          <p:nvPr/>
        </p:nvSpPr>
        <p:spPr>
          <a:xfrm>
            <a:off x="9251196" y="2836249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No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85F5B59C-BAA5-16B1-3BCC-B978E158BB70}"/>
              </a:ext>
            </a:extLst>
          </p:cNvPr>
          <p:cNvSpPr/>
          <p:nvPr/>
        </p:nvSpPr>
        <p:spPr>
          <a:xfrm>
            <a:off x="9251194" y="3031395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Illinois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72225E58-8E3B-3392-5515-4C6BBD9F84FD}"/>
              </a:ext>
            </a:extLst>
          </p:cNvPr>
          <p:cNvSpPr/>
          <p:nvPr/>
        </p:nvSpPr>
        <p:spPr>
          <a:xfrm>
            <a:off x="9251196" y="3231187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Blue Cross Blue Shield IL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1E9C5105-D051-E6C1-4837-B8D2C2C5D285}"/>
              </a:ext>
            </a:extLst>
          </p:cNvPr>
          <p:cNvSpPr/>
          <p:nvPr/>
        </p:nvSpPr>
        <p:spPr>
          <a:xfrm>
            <a:off x="9251194" y="3430979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PPO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639A1AB9-FE35-CDF5-8DB0-88F42BFAF0B4}"/>
              </a:ext>
            </a:extLst>
          </p:cNvPr>
          <p:cNvSpPr/>
          <p:nvPr/>
        </p:nvSpPr>
        <p:spPr>
          <a:xfrm>
            <a:off x="9246549" y="3635418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$56.68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4969EB02-5CBE-24B6-EE67-B12D7605235D}"/>
              </a:ext>
            </a:extLst>
          </p:cNvPr>
          <p:cNvSpPr/>
          <p:nvPr/>
        </p:nvSpPr>
        <p:spPr>
          <a:xfrm>
            <a:off x="9246547" y="3830564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$2,500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E43DCE5E-DD14-E0CA-599B-06CA689883F0}"/>
              </a:ext>
            </a:extLst>
          </p:cNvPr>
          <p:cNvSpPr/>
          <p:nvPr/>
        </p:nvSpPr>
        <p:spPr>
          <a:xfrm>
            <a:off x="9246549" y="4025711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$8,550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DE807FB8-E512-1F76-4D16-F98470CC0AE5}"/>
              </a:ext>
            </a:extLst>
          </p:cNvPr>
          <p:cNvSpPr/>
          <p:nvPr/>
        </p:nvSpPr>
        <p:spPr>
          <a:xfrm>
            <a:off x="9251194" y="4220857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$10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CD2B0F2B-60C4-BE6D-E623-8B3A3D2B3500}"/>
              </a:ext>
            </a:extLst>
          </p:cNvPr>
          <p:cNvSpPr/>
          <p:nvPr/>
        </p:nvSpPr>
        <p:spPr>
          <a:xfrm>
            <a:off x="9251194" y="4416004"/>
            <a:ext cx="1559220" cy="150349"/>
          </a:xfrm>
          <a:prstGeom prst="roundRect">
            <a:avLst/>
          </a:prstGeom>
          <a:solidFill>
            <a:srgbClr val="459EA6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$40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0ED44FB8-D57E-4762-570B-4584B8EECB86}"/>
              </a:ext>
            </a:extLst>
          </p:cNvPr>
          <p:cNvSpPr/>
          <p:nvPr/>
        </p:nvSpPr>
        <p:spPr>
          <a:xfrm>
            <a:off x="6054510" y="4801651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 dirty="0">
                <a:solidFill>
                  <a:srgbClr val="FFFFFF"/>
                </a:solidFill>
                <a:latin typeface="Century Gothic"/>
                <a:cs typeface="Calibri"/>
              </a:rPr>
              <a:t>Rx Tier 1</a:t>
            </a:r>
            <a:endParaRPr lang="en-US" dirty="0"/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B4ABC3C6-4789-BE44-C705-02FDAD9577FC}"/>
              </a:ext>
            </a:extLst>
          </p:cNvPr>
          <p:cNvSpPr/>
          <p:nvPr/>
        </p:nvSpPr>
        <p:spPr>
          <a:xfrm>
            <a:off x="6054511" y="4996798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 dirty="0">
                <a:solidFill>
                  <a:srgbClr val="FFFFFF"/>
                </a:solidFill>
                <a:latin typeface="Century Gothic"/>
                <a:cs typeface="Calibri"/>
              </a:rPr>
              <a:t>Rx Tier 2</a:t>
            </a:r>
            <a:endParaRPr lang="en-US" dirty="0"/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34E6C843-28D5-36DE-030C-114B195221D9}"/>
              </a:ext>
            </a:extLst>
          </p:cNvPr>
          <p:cNvSpPr/>
          <p:nvPr/>
        </p:nvSpPr>
        <p:spPr>
          <a:xfrm>
            <a:off x="7504169" y="4824882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616C0BB9-6C06-4F86-D4EB-196AAF5B1842}"/>
              </a:ext>
            </a:extLst>
          </p:cNvPr>
          <p:cNvSpPr/>
          <p:nvPr/>
        </p:nvSpPr>
        <p:spPr>
          <a:xfrm>
            <a:off x="7504170" y="5020029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$30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5C255BB8-3897-D138-BB0F-E3A8909BB349}"/>
              </a:ext>
            </a:extLst>
          </p:cNvPr>
          <p:cNvSpPr/>
          <p:nvPr/>
        </p:nvSpPr>
        <p:spPr>
          <a:xfrm>
            <a:off x="9246547" y="4810942"/>
            <a:ext cx="1559220" cy="150349"/>
          </a:xfrm>
          <a:prstGeom prst="roundRect">
            <a:avLst/>
          </a:prstGeom>
          <a:solidFill>
            <a:srgbClr val="CFFFEB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$5</a:t>
            </a:r>
            <a:endParaRPr lang="en-US"/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2183D58D-A52E-9FF7-51CB-8E7DE033F785}"/>
              </a:ext>
            </a:extLst>
          </p:cNvPr>
          <p:cNvSpPr/>
          <p:nvPr/>
        </p:nvSpPr>
        <p:spPr>
          <a:xfrm>
            <a:off x="9246547" y="5006089"/>
            <a:ext cx="1559220" cy="150349"/>
          </a:xfrm>
          <a:prstGeom prst="roundRect">
            <a:avLst/>
          </a:prstGeom>
          <a:solidFill>
            <a:srgbClr val="CFFFEB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$15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FD90D582-312A-8BE2-4D3A-539453554402}"/>
              </a:ext>
            </a:extLst>
          </p:cNvPr>
          <p:cNvSpPr/>
          <p:nvPr/>
        </p:nvSpPr>
        <p:spPr>
          <a:xfrm>
            <a:off x="6059156" y="5201235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Doctor Match</a:t>
            </a:r>
            <a:endParaRPr lang="en-US"/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F5C93BD5-2358-62A6-06F9-46DD21C54D44}"/>
              </a:ext>
            </a:extLst>
          </p:cNvPr>
          <p:cNvSpPr/>
          <p:nvPr/>
        </p:nvSpPr>
        <p:spPr>
          <a:xfrm>
            <a:off x="6059157" y="5396382"/>
            <a:ext cx="1364074" cy="159641"/>
          </a:xfrm>
          <a:prstGeom prst="roundRect">
            <a:avLst/>
          </a:prstGeom>
          <a:solidFill>
            <a:srgbClr val="103044"/>
          </a:solidFill>
          <a:ln>
            <a:solidFill>
              <a:srgbClr val="103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900" b="1">
                <a:solidFill>
                  <a:srgbClr val="FFFFFF"/>
                </a:solidFill>
                <a:latin typeface="Century Gothic"/>
                <a:cs typeface="Calibri"/>
              </a:rPr>
              <a:t>Facilities Match</a:t>
            </a:r>
            <a:endParaRPr lang="en-US"/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311A2EC3-C179-04A9-5629-9B279D65B31B}"/>
              </a:ext>
            </a:extLst>
          </p:cNvPr>
          <p:cNvSpPr/>
          <p:nvPr/>
        </p:nvSpPr>
        <p:spPr>
          <a:xfrm>
            <a:off x="7508815" y="5224466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829D5F30-CD76-DF8A-7EB1-76206FFC9A62}"/>
              </a:ext>
            </a:extLst>
          </p:cNvPr>
          <p:cNvSpPr/>
          <p:nvPr/>
        </p:nvSpPr>
        <p:spPr>
          <a:xfrm>
            <a:off x="7508816" y="5419613"/>
            <a:ext cx="1559220" cy="150349"/>
          </a:xfrm>
          <a:prstGeom prst="roundRect">
            <a:avLst/>
          </a:prstGeom>
          <a:solidFill>
            <a:schemeClr val="bg2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27BB41EC-9812-6BEA-757A-E0EEADE05C44}"/>
              </a:ext>
            </a:extLst>
          </p:cNvPr>
          <p:cNvSpPr/>
          <p:nvPr/>
        </p:nvSpPr>
        <p:spPr>
          <a:xfrm>
            <a:off x="9251193" y="5210526"/>
            <a:ext cx="1559220" cy="150349"/>
          </a:xfrm>
          <a:prstGeom prst="roundRect">
            <a:avLst/>
          </a:prstGeom>
          <a:solidFill>
            <a:srgbClr val="E1CFFF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FF033A96-9AD4-5D56-4F75-573A8D9343E5}"/>
              </a:ext>
            </a:extLst>
          </p:cNvPr>
          <p:cNvSpPr/>
          <p:nvPr/>
        </p:nvSpPr>
        <p:spPr>
          <a:xfrm>
            <a:off x="9251193" y="5405673"/>
            <a:ext cx="1559220" cy="150349"/>
          </a:xfrm>
          <a:prstGeom prst="roundRect">
            <a:avLst/>
          </a:prstGeom>
          <a:solidFill>
            <a:srgbClr val="E1CFFF"/>
          </a:solidFill>
          <a:ln>
            <a:solidFill>
              <a:srgbClr val="011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Century Gothic"/>
                <a:cs typeface="Calibri"/>
              </a:rPr>
              <a:t>Yes</a:t>
            </a:r>
            <a:endParaRPr lang="en-US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D26ADE2-119E-FA41-1746-841E721EF68D}"/>
              </a:ext>
            </a:extLst>
          </p:cNvPr>
          <p:cNvSpPr txBox="1"/>
          <p:nvPr/>
        </p:nvSpPr>
        <p:spPr>
          <a:xfrm>
            <a:off x="7924748" y="5642314"/>
            <a:ext cx="30092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entury Gothic"/>
              </a:rPr>
              <a:t>Annual Savings =</a:t>
            </a:r>
            <a:r>
              <a:rPr lang="en-US" b="1">
                <a:solidFill>
                  <a:srgbClr val="011C34"/>
                </a:solidFill>
                <a:latin typeface="Century Gothic"/>
              </a:rPr>
              <a:t> </a:t>
            </a:r>
            <a:r>
              <a:rPr lang="en-US" b="1">
                <a:solidFill>
                  <a:srgbClr val="FFA091"/>
                </a:solidFill>
                <a:latin typeface="Century Gothic"/>
              </a:rPr>
              <a:t>$505.20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89301F9-7937-C5B7-1742-E3F25336260E}"/>
              </a:ext>
            </a:extLst>
          </p:cNvPr>
          <p:cNvSpPr txBox="1"/>
          <p:nvPr/>
        </p:nvSpPr>
        <p:spPr>
          <a:xfrm>
            <a:off x="8408949" y="1681045"/>
            <a:ext cx="16745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59EA6"/>
                </a:solidFill>
                <a:latin typeface="Century Gothic"/>
              </a:rPr>
              <a:t>Employee #2</a:t>
            </a:r>
            <a:endParaRPr lang="en-US">
              <a:solidFill>
                <a:srgbClr val="459EA6"/>
              </a:solidFill>
              <a:cs typeface="Calibri"/>
            </a:endParaRPr>
          </a:p>
        </p:txBody>
      </p:sp>
      <p:pic>
        <p:nvPicPr>
          <p:cNvPr id="14" name="Slide7.m4a">
            <a:hlinkClick r:id="" action="ppaction://media"/>
            <a:extLst>
              <a:ext uri="{FF2B5EF4-FFF2-40B4-BE49-F238E27FC236}">
                <a16:creationId xmlns:a16="http://schemas.microsoft.com/office/drawing/2014/main" id="{3BCE4504-13BA-8516-007C-A0F8C043B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1912" y="5224466"/>
            <a:ext cx="812800" cy="812800"/>
          </a:xfrm>
          <a:prstGeom prst="rect">
            <a:avLst/>
          </a:prstGeom>
        </p:spPr>
      </p:pic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991A7CB-9B70-2C2D-61B6-BCF5A8A35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8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FCD37E-7E50-B063-C725-E5615D7399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BE8"/>
          </a:solidFill>
          <a:ln>
            <a:solidFill>
              <a:srgbClr val="F0E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011C34"/>
              </a:solidFill>
              <a:latin typeface="Century Gothic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CB7CC5-9AE9-B0B7-47DB-1ECED9C619C9}"/>
              </a:ext>
            </a:extLst>
          </p:cNvPr>
          <p:cNvCxnSpPr/>
          <p:nvPr/>
        </p:nvCxnSpPr>
        <p:spPr>
          <a:xfrm>
            <a:off x="0" y="5914190"/>
            <a:ext cx="10768263" cy="0"/>
          </a:xfrm>
          <a:prstGeom prst="line">
            <a:avLst/>
          </a:prstGeom>
          <a:ln w="22225">
            <a:solidFill>
              <a:srgbClr val="01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7106BC0-9BC3-C524-0707-AEA93EEED86D}"/>
              </a:ext>
            </a:extLst>
          </p:cNvPr>
          <p:cNvSpPr txBox="1"/>
          <p:nvPr/>
        </p:nvSpPr>
        <p:spPr>
          <a:xfrm>
            <a:off x="647599" y="5178984"/>
            <a:ext cx="1529586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11C34"/>
                </a:solidFill>
                <a:latin typeface="Century Gothic"/>
              </a:rPr>
              <a:t>Thank you!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0243F-AC6A-E4F8-A081-2F4A5D0B6FBC}"/>
              </a:ext>
            </a:extLst>
          </p:cNvPr>
          <p:cNvSpPr txBox="1"/>
          <p:nvPr/>
        </p:nvSpPr>
        <p:spPr>
          <a:xfrm>
            <a:off x="8341108" y="574477"/>
            <a:ext cx="33153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459EA6"/>
                </a:solidFill>
                <a:latin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Meet with a SureCo Advisor </a:t>
            </a:r>
            <a:endParaRPr lang="en-US" sz="1600" dirty="0">
              <a:solidFill>
                <a:srgbClr val="459EA6"/>
              </a:solidFill>
              <a:latin typeface="Century Gothic"/>
            </a:endParaRPr>
          </a:p>
        </p:txBody>
      </p:sp>
      <p:pic>
        <p:nvPicPr>
          <p:cNvPr id="6" name="Slide8.m4a">
            <a:hlinkClick r:id="" action="ppaction://media"/>
            <a:extLst>
              <a:ext uri="{FF2B5EF4-FFF2-40B4-BE49-F238E27FC236}">
                <a16:creationId xmlns:a16="http://schemas.microsoft.com/office/drawing/2014/main" id="{3319DFC0-8A47-9BA1-AFB3-A095C4F68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9201" y="5101390"/>
            <a:ext cx="812800" cy="812800"/>
          </a:xfrm>
          <a:prstGeom prst="rect">
            <a:avLst/>
          </a:prstGeom>
        </p:spPr>
      </p:pic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C77B2AE-F906-21DA-A5E5-111261031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759" y="4813077"/>
            <a:ext cx="1131613" cy="1131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86CC1E-F502-49EA-BEC9-E1C472454532}"/>
              </a:ext>
            </a:extLst>
          </p:cNvPr>
          <p:cNvSpPr txBox="1"/>
          <p:nvPr/>
        </p:nvSpPr>
        <p:spPr>
          <a:xfrm>
            <a:off x="4532422" y="1031132"/>
            <a:ext cx="761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11C34"/>
                </a:solidFill>
                <a:latin typeface="Century Gothic"/>
              </a:rPr>
              <a:t>[Remember to delete all audio before presenting to your team]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5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5DA31F98C67B49AE4AD8C0BB07AE4E" ma:contentTypeVersion="19" ma:contentTypeDescription="Create a new document." ma:contentTypeScope="" ma:versionID="185987eafb6b0b9bc3d2183b7e800ff2">
  <xsd:schema xmlns:xsd="http://www.w3.org/2001/XMLSchema" xmlns:xs="http://www.w3.org/2001/XMLSchema" xmlns:p="http://schemas.microsoft.com/office/2006/metadata/properties" xmlns:ns1="http://schemas.microsoft.com/sharepoint/v3" xmlns:ns2="3ab52334-b314-4441-be1c-ec73682aeb93" xmlns:ns3="5e3545ea-1c5f-43e8-bafe-589637bd4d11" targetNamespace="http://schemas.microsoft.com/office/2006/metadata/properties" ma:root="true" ma:fieldsID="bc45d2d967a9e7bb4922aae96d690163" ns1:_="" ns2:_="" ns3:_="">
    <xsd:import namespace="http://schemas.microsoft.com/sharepoint/v3"/>
    <xsd:import namespace="3ab52334-b314-4441-be1c-ec73682aeb93"/>
    <xsd:import namespace="5e3545ea-1c5f-43e8-bafe-589637bd4d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Demographic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b52334-b314-4441-be1c-ec73682aeb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Demographics" ma:index="22" nillable="true" ma:displayName="Demographics" ma:format="Dropdown" ma:internalName="Demographics">
      <xsd:simpleType>
        <xsd:restriction base="dms:Text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518434e-7bd4-4b3f-8547-abdd59bc8f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545ea-1c5f-43e8-bafe-589637bd4d1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cc22ec9-d4c4-41af-b146-1ee5dc5f55a2}" ma:internalName="TaxCatchAll" ma:showField="CatchAllData" ma:web="5e3545ea-1c5f-43e8-bafe-589637bd4d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emographics xmlns="3ab52334-b314-4441-be1c-ec73682aeb93" xsi:nil="true"/>
    <TaxCatchAll xmlns="5e3545ea-1c5f-43e8-bafe-589637bd4d11" xsi:nil="true"/>
    <_ip_UnifiedCompliancePolicyProperties xmlns="http://schemas.microsoft.com/sharepoint/v3" xsi:nil="true"/>
    <lcf76f155ced4ddcb4097134ff3c332f xmlns="3ab52334-b314-4441-be1c-ec73682aeb9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7F5FDA-BE91-42D0-9FB9-E7540FEDB33F}">
  <ds:schemaRefs>
    <ds:schemaRef ds:uri="3ab52334-b314-4441-be1c-ec73682aeb93"/>
    <ds:schemaRef ds:uri="5e3545ea-1c5f-43e8-bafe-589637bd4d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3B0EA04-80F2-4398-9069-A03AC3EA5BD3}">
  <ds:schemaRefs>
    <ds:schemaRef ds:uri="3ab52334-b314-4441-be1c-ec73682aeb93"/>
    <ds:schemaRef ds:uri="5e3545ea-1c5f-43e8-bafe-589637bd4d11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E9D34AF-94EA-4025-ADEB-A3EB098656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817</Words>
  <Application>Microsoft Macintosh PowerPoint</Application>
  <PresentationFormat>Widescreen</PresentationFormat>
  <Paragraphs>196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Söhne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Ariel Thorne</dc:creator>
  <cp:lastModifiedBy>Ariel Thorne</cp:lastModifiedBy>
  <cp:revision>22</cp:revision>
  <dcterms:created xsi:type="dcterms:W3CDTF">2023-03-01T17:13:17Z</dcterms:created>
  <dcterms:modified xsi:type="dcterms:W3CDTF">2023-06-01T20:43:41Z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0x010100DF5DA31F98C67B49AE4AD8C0BB07AE4E</vt:lpwstr>
  </property>
  <property fmtid="{D5CDD505-2E9C-101B-9397-08002B2CF9AE}" pid="3" name="MediaServiceImageTags">
    <vt:lpwstr/>
  </property>
</Properties>
</file>